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54"/>
  </p:notesMasterIdLst>
  <p:handoutMasterIdLst>
    <p:handoutMasterId r:id="rId55"/>
  </p:handoutMasterIdLst>
  <p:sldIdLst>
    <p:sldId id="256" r:id="rId5"/>
    <p:sldId id="460" r:id="rId6"/>
    <p:sldId id="465" r:id="rId7"/>
    <p:sldId id="472" r:id="rId8"/>
    <p:sldId id="467" r:id="rId9"/>
    <p:sldId id="468" r:id="rId10"/>
    <p:sldId id="469" r:id="rId11"/>
    <p:sldId id="471" r:id="rId12"/>
    <p:sldId id="473" r:id="rId13"/>
    <p:sldId id="474" r:id="rId14"/>
    <p:sldId id="475" r:id="rId15"/>
    <p:sldId id="476" r:id="rId16"/>
    <p:sldId id="477" r:id="rId17"/>
    <p:sldId id="478" r:id="rId18"/>
    <p:sldId id="479" r:id="rId19"/>
    <p:sldId id="480" r:id="rId20"/>
    <p:sldId id="481" r:id="rId21"/>
    <p:sldId id="482" r:id="rId22"/>
    <p:sldId id="483" r:id="rId23"/>
    <p:sldId id="484" r:id="rId24"/>
    <p:sldId id="485" r:id="rId25"/>
    <p:sldId id="486" r:id="rId26"/>
    <p:sldId id="487" r:id="rId27"/>
    <p:sldId id="488" r:id="rId28"/>
    <p:sldId id="489" r:id="rId29"/>
    <p:sldId id="490" r:id="rId30"/>
    <p:sldId id="491" r:id="rId31"/>
    <p:sldId id="492" r:id="rId32"/>
    <p:sldId id="493" r:id="rId33"/>
    <p:sldId id="494" r:id="rId34"/>
    <p:sldId id="495" r:id="rId35"/>
    <p:sldId id="496" r:id="rId36"/>
    <p:sldId id="497" r:id="rId37"/>
    <p:sldId id="500" r:id="rId38"/>
    <p:sldId id="498" r:id="rId39"/>
    <p:sldId id="501" r:id="rId40"/>
    <p:sldId id="502" r:id="rId41"/>
    <p:sldId id="503" r:id="rId42"/>
    <p:sldId id="504" r:id="rId43"/>
    <p:sldId id="505" r:id="rId44"/>
    <p:sldId id="499" r:id="rId45"/>
    <p:sldId id="506" r:id="rId46"/>
    <p:sldId id="507" r:id="rId47"/>
    <p:sldId id="508" r:id="rId48"/>
    <p:sldId id="509" r:id="rId49"/>
    <p:sldId id="510" r:id="rId50"/>
    <p:sldId id="511" r:id="rId51"/>
    <p:sldId id="512" r:id="rId52"/>
    <p:sldId id="513" r:id="rId53"/>
  </p:sldIdLst>
  <p:sldSz cx="9144000" cy="6858000" type="screen4x3"/>
  <p:notesSz cx="9928225" cy="6797675"/>
  <p:custDataLst>
    <p:tags r:id="rId5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3939"/>
    <a:srgbClr val="C1D6FF"/>
    <a:srgbClr val="F5FC9A"/>
    <a:srgbClr val="B21212"/>
    <a:srgbClr val="6699FF"/>
    <a:srgbClr val="A7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9" autoAdjust="0"/>
    <p:restoredTop sz="90033" autoAdjust="0"/>
  </p:normalViewPr>
  <p:slideViewPr>
    <p:cSldViewPr>
      <p:cViewPr varScale="1">
        <p:scale>
          <a:sx n="71" d="100"/>
          <a:sy n="71" d="100"/>
        </p:scale>
        <p:origin x="151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01/08/2018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9664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225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238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793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858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986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286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190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5626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6575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427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904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7051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431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533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998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80155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5576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2926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722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7943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842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5859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143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353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7071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0581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0497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5892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8202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398448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1155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856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124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4200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9068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81201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810119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4760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05987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4299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22205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54483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16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95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26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463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238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0505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slide" Target="../slides/slide11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27.xml"/><Relationship Id="rId4" Type="http://schemas.openxmlformats.org/officeDocument/2006/relationships/slide" Target="../slides/slide2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495" y="44624"/>
            <a:ext cx="7688661" cy="64626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Round Same Side Corner Rectangle 3">
            <a:hlinkClick r:id="rId2" action="ppaction://hlinksldjump"/>
          </p:cNvPr>
          <p:cNvSpPr/>
          <p:nvPr/>
        </p:nvSpPr>
        <p:spPr>
          <a:xfrm>
            <a:off x="155045" y="692696"/>
            <a:ext cx="1980239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7.1 – Oxidation and Reduction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 Same Side Corner Rectangle 6">
            <a:hlinkClick r:id="rId3" action="ppaction://hlinksldjump"/>
          </p:cNvPr>
          <p:cNvSpPr/>
          <p:nvPr/>
        </p:nvSpPr>
        <p:spPr>
          <a:xfrm>
            <a:off x="2196072" y="692696"/>
            <a:ext cx="1584176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7.2 – Redox and Electron Transfer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 Same Side Corner Rectangle 10">
            <a:hlinkClick r:id="rId4" action="ppaction://hlinksldjump"/>
          </p:cNvPr>
          <p:cNvSpPr/>
          <p:nvPr/>
        </p:nvSpPr>
        <p:spPr>
          <a:xfrm>
            <a:off x="3841036" y="692696"/>
            <a:ext cx="1750296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7.3 – Redox &amp;</a:t>
            </a:r>
            <a:r>
              <a:rPr lang="en-GB" sz="10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Oxidation State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 Same Side Corner Rectangle 8">
            <a:hlinkClick r:id="rId5" action="ppaction://hlinksldjump"/>
          </p:cNvPr>
          <p:cNvSpPr/>
          <p:nvPr userDrawn="1"/>
        </p:nvSpPr>
        <p:spPr>
          <a:xfrm>
            <a:off x="5652120" y="692696"/>
            <a:ext cx="1368152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7.4 – Oxidising</a:t>
            </a:r>
            <a:r>
              <a:rPr lang="en-GB" sz="10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&amp; Reducing Agents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05097" y="1049886"/>
            <a:ext cx="8859391" cy="569148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44625"/>
            <a:ext cx="1008112" cy="968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Unit%2007/7.1%20&#8211;%20Oxidation%20and%20Reduction.doc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Unit%2007/7.2%20&#8211;%20Redox%20and%20Electron%20Transfer.doc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hyperlink" Target="Unit%2007/7.3%20-%20Redox%20Reactions.mp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Unit%2007/7.3%20&#8211;%20Redox%20and%20Changes%20in%20Oxidation%20State.doc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image" Target="../media/image2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Unit%2007/7.4%20-%20Oxidising%20and%20Reducing%20Agents.docx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5826276"/>
            <a:ext cx="8784976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9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Unit 07 - Redox Reactions</a:t>
            </a:r>
            <a:endParaRPr lang="en-GB" sz="49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547664" y="332656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Cambridge Chemistry - iGCSE</a:t>
            </a:r>
            <a:endParaRPr lang="en-GB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2017-19</a:t>
            </a:r>
            <a:endParaRPr lang="en-GB" sz="3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Year 09-10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114171"/>
            <a:ext cx="4032448" cy="303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08" y="332656"/>
            <a:ext cx="1631504" cy="15669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/>
              <a:t>3 - Assessment </a:t>
            </a:r>
            <a:r>
              <a:rPr lang="en-GB" sz="4000" dirty="0" smtClean="0"/>
              <a:t>Objectives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7" y="1124744"/>
            <a:ext cx="8424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b="1" dirty="0"/>
              <a:t>Relationship between assessment objectives and components</a:t>
            </a:r>
          </a:p>
          <a:p>
            <a:pPr marL="457200" indent="-4572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/>
              <a:t>The approximate weightings allocated to each of the assessment objectives are </a:t>
            </a:r>
            <a:r>
              <a:rPr lang="en-US" dirty="0" err="1"/>
              <a:t>summarised</a:t>
            </a:r>
            <a:r>
              <a:rPr lang="en-US" dirty="0"/>
              <a:t> in the </a:t>
            </a:r>
            <a:r>
              <a:rPr lang="en-US" dirty="0" smtClean="0"/>
              <a:t>table below</a:t>
            </a:r>
            <a:r>
              <a:rPr lang="en-US" dirty="0"/>
              <a:t>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1110"/>
              </p:ext>
            </p:extLst>
          </p:nvPr>
        </p:nvGraphicFramePr>
        <p:xfrm>
          <a:off x="323526" y="2064924"/>
          <a:ext cx="8424935" cy="4388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30"/>
                <a:gridCol w="1224136"/>
                <a:gridCol w="1368152"/>
                <a:gridCol w="1008112"/>
                <a:gridCol w="1872205"/>
              </a:tblGrid>
              <a:tr h="1072723"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Assessment objective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</a:t>
                      </a:r>
                    </a:p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and 2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</a:t>
                      </a:r>
                    </a:p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and 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</a:t>
                      </a:r>
                    </a:p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and 6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Weighting of</a:t>
                      </a:r>
                    </a:p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 in overall</a:t>
                      </a:r>
                    </a:p>
                    <a:p>
                      <a:pPr algn="ctr"/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qualification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47655"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AO1: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Knowledge with understanding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072723"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AO2: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Handling information and problem solving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47655"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AO3: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Experimental skills and investigations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47655"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Weighting of paper in overall qualification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2658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7.1 – </a:t>
            </a:r>
            <a:r>
              <a:rPr lang="en-GB" dirty="0"/>
              <a:t>Oxidation and </a:t>
            </a:r>
            <a:r>
              <a:rPr lang="en-GB" dirty="0" smtClean="0"/>
              <a:t>Reduction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65527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000" b="1" dirty="0" smtClean="0">
                <a:solidFill>
                  <a:srgbClr val="C00000"/>
                </a:solidFill>
              </a:rPr>
              <a:t>Different </a:t>
            </a:r>
            <a:r>
              <a:rPr lang="en-US" sz="2000" b="1" dirty="0">
                <a:solidFill>
                  <a:srgbClr val="C00000"/>
                </a:solidFill>
              </a:rPr>
              <a:t>groups of reactions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Thousands of different reactions go on around us, in labs, and </a:t>
            </a:r>
            <a:r>
              <a:rPr lang="en-US" sz="2000" dirty="0" smtClean="0"/>
              <a:t>factories, and </a:t>
            </a:r>
            <a:r>
              <a:rPr lang="en-US" sz="2000" dirty="0"/>
              <a:t>homes. We can divide them into different groups. For example two </a:t>
            </a:r>
            <a:r>
              <a:rPr lang="en-US" sz="2000" dirty="0" smtClean="0"/>
              <a:t>of the </a:t>
            </a:r>
            <a:r>
              <a:rPr lang="en-US" sz="2000" dirty="0"/>
              <a:t>groups are </a:t>
            </a:r>
            <a:r>
              <a:rPr lang="en-US" sz="2000" dirty="0" err="1"/>
              <a:t>neutralisation</a:t>
            </a:r>
            <a:r>
              <a:rPr lang="en-US" sz="2000" dirty="0"/>
              <a:t> reactions and precipitation reactions.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One big group is the redox reactions, in which oxidation and </a:t>
            </a:r>
            <a:r>
              <a:rPr lang="en-US" sz="2000" dirty="0" smtClean="0"/>
              <a:t>reduction occur</a:t>
            </a:r>
            <a:r>
              <a:rPr lang="en-US" sz="2000" dirty="0"/>
              <a:t>. We focus on those in this chapter.</a:t>
            </a:r>
          </a:p>
          <a:p>
            <a:pPr>
              <a:buClr>
                <a:srgbClr val="0070C0"/>
              </a:buClr>
            </a:pPr>
            <a:r>
              <a:rPr lang="en-US" sz="2000" b="1" dirty="0">
                <a:solidFill>
                  <a:srgbClr val="C00000"/>
                </a:solidFill>
              </a:rPr>
              <a:t>Oxidation: oxygen is gained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Magnesium burns in air with a dazzling white flame. A white ash </a:t>
            </a:r>
            <a:r>
              <a:rPr lang="en-US" sz="2000" dirty="0" smtClean="0"/>
              <a:t>is formed</a:t>
            </a:r>
            <a:r>
              <a:rPr lang="en-US" sz="2000" dirty="0"/>
              <a:t>. The reaction is: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	magnesium + oxygen   </a:t>
            </a:r>
            <a:r>
              <a:rPr lang="en-US" sz="2000" dirty="0" smtClean="0">
                <a:sym typeface="Wingdings 3" panose="05040102010807070707" pitchFamily="18" charset="2"/>
              </a:rPr>
              <a:t>     </a:t>
            </a:r>
            <a:r>
              <a:rPr lang="en-US" sz="2000" dirty="0" smtClean="0"/>
              <a:t>magnesium </a:t>
            </a:r>
            <a:r>
              <a:rPr lang="en-US" sz="2000" dirty="0"/>
              <a:t>oxide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	      </a:t>
            </a:r>
            <a:r>
              <a:rPr lang="en-US" sz="2000" b="1" dirty="0" smtClean="0">
                <a:solidFill>
                  <a:srgbClr val="FF0000"/>
                </a:solidFill>
              </a:rPr>
              <a:t>2Mg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>
                <a:solidFill>
                  <a:srgbClr val="FF0000"/>
                </a:solidFill>
              </a:rPr>
              <a:t>s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+  O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>
                <a:solidFill>
                  <a:srgbClr val="FF0000"/>
                </a:solidFill>
              </a:rPr>
              <a:t>g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   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        </a:t>
            </a:r>
            <a:r>
              <a:rPr lang="en-US" sz="2000" b="1" dirty="0" smtClean="0">
                <a:solidFill>
                  <a:srgbClr val="FF0000"/>
                </a:solidFill>
              </a:rPr>
              <a:t>2MgO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>
                <a:solidFill>
                  <a:srgbClr val="FF0000"/>
                </a:solidFill>
              </a:rPr>
              <a:t>s</a:t>
            </a:r>
            <a:r>
              <a:rPr lang="en-US" sz="2000" b="1" dirty="0">
                <a:solidFill>
                  <a:srgbClr val="FF0000"/>
                </a:solidFill>
              </a:rPr>
              <a:t>)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The magnesium has gained oxygen. We say it has been </a:t>
            </a:r>
            <a:r>
              <a:rPr lang="en-US" sz="2000" dirty="0" smtClean="0"/>
              <a:t>oxidised.</a:t>
            </a:r>
            <a:br>
              <a:rPr lang="en-US" sz="2000" dirty="0" smtClean="0"/>
            </a:br>
            <a:r>
              <a:rPr lang="en-US" sz="2000" b="1" dirty="0" smtClean="0"/>
              <a:t>A </a:t>
            </a:r>
            <a:r>
              <a:rPr lang="en-US" sz="2000" b="1" dirty="0"/>
              <a:t>gain of oxygen is called oxidation. The substance has been oxidised.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92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8244408" y="5889934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1124744"/>
            <a:ext cx="2160240" cy="289396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732901" y="4021274"/>
            <a:ext cx="2159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buClr>
                <a:srgbClr val="FF0000"/>
              </a:buClr>
              <a:buFont typeface="Arial" panose="020B0604020202020204" pitchFamily="34" charset="0"/>
              <a:buChar char="▲"/>
            </a:pPr>
            <a:r>
              <a:rPr lang="en-GB" dirty="0"/>
              <a:t>Magnesium burning in oxygen.</a:t>
            </a:r>
          </a:p>
        </p:txBody>
      </p:sp>
    </p:spTree>
    <p:extLst>
      <p:ext uri="{BB962C8B-B14F-4D97-AF65-F5344CB8AC3E}">
        <p14:creationId xmlns:p14="http://schemas.microsoft.com/office/powerpoint/2010/main" val="17669258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7.1 – </a:t>
            </a:r>
            <a:r>
              <a:rPr lang="en-GB" dirty="0"/>
              <a:t>Oxidation and </a:t>
            </a:r>
            <a:r>
              <a:rPr lang="en-GB" dirty="0" smtClean="0"/>
              <a:t>Reduction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1" y="1124744"/>
            <a:ext cx="871230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400" b="1" dirty="0" smtClean="0">
                <a:solidFill>
                  <a:srgbClr val="C00000"/>
                </a:solidFill>
              </a:rPr>
              <a:t>Reduction</a:t>
            </a:r>
            <a:r>
              <a:rPr lang="en-US" sz="2400" b="1" dirty="0">
                <a:solidFill>
                  <a:srgbClr val="C00000"/>
                </a:solidFill>
              </a:rPr>
              <a:t>: oxygen is lost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Now look what happens </a:t>
            </a:r>
            <a:r>
              <a:rPr lang="en-US" sz="2400" dirty="0" smtClean="0"/>
              <a:t>when </a:t>
            </a:r>
            <a:r>
              <a:rPr lang="en-US" sz="2400" dirty="0"/>
              <a:t>hydrogen is passed over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heated copper(II) oxide</a:t>
            </a:r>
            <a:r>
              <a:rPr lang="en-US" sz="2400" dirty="0"/>
              <a:t>. </a:t>
            </a:r>
            <a:r>
              <a:rPr lang="en-US" sz="2400" dirty="0" smtClean="0"/>
              <a:t>The black </a:t>
            </a:r>
            <a:r>
              <a:rPr lang="en-US" sz="2400" dirty="0"/>
              <a:t>compound turns pink: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400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400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400" dirty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400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400" dirty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dirty="0" smtClean="0"/>
              <a:t>This reaction is taking place:</a:t>
            </a:r>
          </a:p>
          <a:p>
            <a:pPr>
              <a:buClr>
                <a:srgbClr val="0070C0"/>
              </a:buClr>
              <a:tabLst>
                <a:tab pos="711200" algn="l"/>
                <a:tab pos="2776538" algn="l"/>
                <a:tab pos="3048000" algn="l"/>
                <a:tab pos="3944938" algn="l"/>
                <a:tab pos="4757738" algn="l"/>
              </a:tabLst>
            </a:pPr>
            <a:r>
              <a:rPr lang="en-US" sz="2400" dirty="0" smtClean="0"/>
              <a:t>	copper(II</a:t>
            </a:r>
            <a:r>
              <a:rPr lang="en-US" sz="2400" dirty="0"/>
              <a:t>) </a:t>
            </a:r>
            <a:r>
              <a:rPr lang="en-US" sz="2400" dirty="0" smtClean="0"/>
              <a:t>oxide	+	hydrogen   </a:t>
            </a:r>
            <a:r>
              <a:rPr lang="en-US" sz="2400" dirty="0" smtClean="0">
                <a:sym typeface="Wingdings 3" panose="05040102010807070707" pitchFamily="18" charset="2"/>
              </a:rPr>
              <a:t>    </a:t>
            </a:r>
            <a:r>
              <a:rPr lang="en-US" sz="2400" dirty="0" smtClean="0"/>
              <a:t>copper + water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        </a:t>
            </a:r>
            <a:r>
              <a:rPr lang="en-US" sz="2400" b="1" dirty="0" err="1" smtClean="0">
                <a:solidFill>
                  <a:srgbClr val="FF0000"/>
                </a:solidFill>
              </a:rPr>
              <a:t>CuO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s</a:t>
            </a:r>
            <a:r>
              <a:rPr lang="en-US" sz="2400" b="1" dirty="0">
                <a:solidFill>
                  <a:srgbClr val="FF0000"/>
                </a:solidFill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   	+ 	   H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g</a:t>
            </a:r>
            <a:r>
              <a:rPr lang="en-US" sz="2400" b="1" dirty="0">
                <a:solidFill>
                  <a:srgbClr val="FF0000"/>
                </a:solidFill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	      Cu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s</a:t>
            </a:r>
            <a:r>
              <a:rPr lang="en-US" sz="2400" b="1" dirty="0">
                <a:solidFill>
                  <a:srgbClr val="FF0000"/>
                </a:solidFill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</a:rPr>
              <a:t> + </a:t>
            </a:r>
            <a:r>
              <a:rPr lang="en-US" sz="2400" b="1" dirty="0">
                <a:solidFill>
                  <a:srgbClr val="FF0000"/>
                </a:solidFill>
              </a:rPr>
              <a:t>H</a:t>
            </a:r>
            <a:r>
              <a:rPr lang="en-US" sz="2400" b="1" baseline="-25000" dirty="0">
                <a:solidFill>
                  <a:srgbClr val="FF0000"/>
                </a:solidFill>
              </a:rPr>
              <a:t>2</a:t>
            </a:r>
            <a:r>
              <a:rPr lang="en-US" sz="2400" b="1" dirty="0">
                <a:solidFill>
                  <a:srgbClr val="FF0000"/>
                </a:solidFill>
              </a:rPr>
              <a:t>O (</a:t>
            </a:r>
            <a:r>
              <a:rPr lang="en-US" sz="2400" b="1" i="1" dirty="0">
                <a:solidFill>
                  <a:srgbClr val="FF0000"/>
                </a:solidFill>
              </a:rPr>
              <a:t>l</a:t>
            </a:r>
            <a:r>
              <a:rPr lang="en-US" sz="2400" b="1" dirty="0">
                <a:solidFill>
                  <a:srgbClr val="FF0000"/>
                </a:solidFill>
              </a:rPr>
              <a:t>)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This time the heated substance is </a:t>
            </a:r>
            <a:r>
              <a:rPr lang="en-US" sz="2400" dirty="0" smtClean="0"/>
              <a:t>oxygen</a:t>
            </a:r>
            <a:r>
              <a:rPr lang="en-US" sz="2400" dirty="0"/>
              <a:t>. It is being reduced.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b="1" dirty="0"/>
              <a:t>A loss of oxygen is called reduction. The substance is reduced.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92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006" y="2348879"/>
            <a:ext cx="8232458" cy="1703266"/>
          </a:xfrm>
          <a:prstGeom prst="rect">
            <a:avLst/>
          </a:prstGeom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8244408" y="3356992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15487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7.1 – </a:t>
            </a:r>
            <a:r>
              <a:rPr lang="en-GB" dirty="0"/>
              <a:t>Oxidation and </a:t>
            </a:r>
            <a:r>
              <a:rPr lang="en-GB" dirty="0" smtClean="0"/>
              <a:t>Reduction</a:t>
            </a:r>
            <a:endParaRPr lang="en-GB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92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9512" y="4353238"/>
            <a:ext cx="42108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buClr>
                <a:srgbClr val="FF0000"/>
              </a:buClr>
              <a:buFont typeface="Arial" panose="020B0604020202020204" pitchFamily="34" charset="0"/>
              <a:buChar char="▲"/>
            </a:pPr>
            <a:r>
              <a:rPr lang="en-US" sz="2400" dirty="0"/>
              <a:t>Iron occurs naturally in the earth as iron(III) oxide, </a:t>
            </a:r>
            <a:r>
              <a:rPr lang="en-US" sz="2400" dirty="0" smtClean="0"/>
              <a:t>Fe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. This </a:t>
            </a:r>
            <a:r>
              <a:rPr lang="en-US" sz="2400" dirty="0"/>
              <a:t>is reduced to iron in the blast furnace. Here, molten </a:t>
            </a:r>
            <a:r>
              <a:rPr lang="en-US" sz="2400" dirty="0" smtClean="0"/>
              <a:t>iron runs </a:t>
            </a:r>
            <a:r>
              <a:rPr lang="en-US" sz="2400" dirty="0"/>
              <a:t>out from the bottom of the furnace.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96464"/>
            <a:ext cx="4210841" cy="3096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515" y="1193098"/>
            <a:ext cx="4151957" cy="30997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668515" y="4365104"/>
            <a:ext cx="41037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buClr>
                <a:srgbClr val="FF0000"/>
              </a:buClr>
              <a:buFont typeface="Arial" panose="020B0604020202020204" pitchFamily="34" charset="0"/>
              <a:buChar char="▲"/>
            </a:pPr>
            <a:r>
              <a:rPr lang="en-US" sz="2400" dirty="0"/>
              <a:t>And here, iron is being oxidised to iron(III) oxide </a:t>
            </a:r>
            <a:r>
              <a:rPr lang="en-US" sz="2400" dirty="0" smtClean="0"/>
              <a:t>again! We </a:t>
            </a:r>
            <a:r>
              <a:rPr lang="en-US" sz="2400" dirty="0"/>
              <a:t>call this process rusting. It is ruining the </a:t>
            </a:r>
            <a:r>
              <a:rPr lang="en-US" sz="2400" dirty="0" smtClean="0"/>
              <a:t>bikes. The </a:t>
            </a:r>
            <a:r>
              <a:rPr lang="en-US" sz="2400" dirty="0"/>
              <a:t>formula for rust is Fe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  <a:r>
              <a:rPr lang="en-US" sz="2400" baseline="-25000" dirty="0"/>
              <a:t>3</a:t>
            </a:r>
            <a:r>
              <a:rPr lang="en-US" sz="2400" dirty="0"/>
              <a:t>.2H</a:t>
            </a:r>
            <a:r>
              <a:rPr lang="en-US" sz="2400" baseline="-25000" dirty="0"/>
              <a:t>2</a:t>
            </a:r>
            <a:r>
              <a:rPr lang="en-US" sz="2400" dirty="0"/>
              <a:t>O.</a:t>
            </a:r>
            <a:endParaRPr lang="en-GB" sz="2400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8244408" y="4365104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17825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7.1 – </a:t>
            </a:r>
            <a:r>
              <a:rPr lang="en-GB" dirty="0"/>
              <a:t>Oxidation and </a:t>
            </a:r>
            <a:r>
              <a:rPr lang="en-GB" dirty="0" smtClean="0"/>
              <a:t>Reduction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1" y="1124744"/>
            <a:ext cx="864096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400" b="1" dirty="0" smtClean="0">
                <a:solidFill>
                  <a:srgbClr val="C00000"/>
                </a:solidFill>
              </a:rPr>
              <a:t>Oxidation </a:t>
            </a:r>
            <a:r>
              <a:rPr lang="en-US" sz="2400" b="1" dirty="0">
                <a:solidFill>
                  <a:srgbClr val="C00000"/>
                </a:solidFill>
              </a:rPr>
              <a:t>and reduction take place together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Look again at the reaction between copper(II) oxide and hydrogen.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Copper(II) oxide loses oxygen, and hydrogen gains oxygen:</a:t>
            </a:r>
          </a:p>
          <a:p>
            <a:pPr algn="ctr">
              <a:buClr>
                <a:srgbClr val="0070C0"/>
              </a:buClr>
            </a:pPr>
            <a:endParaRPr lang="en-US" sz="2400" dirty="0" smtClean="0"/>
          </a:p>
          <a:p>
            <a:pPr algn="ctr">
              <a:buClr>
                <a:srgbClr val="0070C0"/>
              </a:buClr>
            </a:pPr>
            <a:endParaRPr lang="en-US" sz="2400" dirty="0" smtClean="0"/>
          </a:p>
          <a:p>
            <a:pPr>
              <a:buClr>
                <a:srgbClr val="0070C0"/>
              </a:buClr>
              <a:tabLst>
                <a:tab pos="54133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  <a:r>
              <a:rPr lang="en-US" sz="2400" b="1" dirty="0" err="1" smtClean="0">
                <a:solidFill>
                  <a:srgbClr val="FF0000"/>
                </a:solidFill>
              </a:rPr>
              <a:t>CuO</a:t>
            </a:r>
            <a:r>
              <a:rPr lang="en-US" sz="2400" b="1" dirty="0" smtClean="0">
                <a:solidFill>
                  <a:srgbClr val="FF0000"/>
                </a:solidFill>
              </a:rPr>
              <a:t> (</a:t>
            </a:r>
            <a:r>
              <a:rPr lang="en-US" sz="2400" b="1" i="1" dirty="0" smtClean="0">
                <a:solidFill>
                  <a:srgbClr val="FF0000"/>
                </a:solidFill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</a:rPr>
              <a:t>) + H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(</a:t>
            </a:r>
            <a:r>
              <a:rPr lang="en-US" sz="2400" b="1" i="1" dirty="0" smtClean="0">
                <a:solidFill>
                  <a:srgbClr val="FF0000"/>
                </a:solidFill>
              </a:rPr>
              <a:t>g</a:t>
            </a:r>
            <a:r>
              <a:rPr lang="en-US" sz="2400" b="1" dirty="0" smtClean="0">
                <a:solidFill>
                  <a:srgbClr val="FF0000"/>
                </a:solidFill>
              </a:rPr>
              <a:t>) </a:t>
            </a:r>
            <a:r>
              <a:rPr lang="en-US" sz="24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 </a:t>
            </a:r>
            <a:r>
              <a:rPr lang="en-US" sz="2400" b="1" dirty="0" smtClean="0">
                <a:solidFill>
                  <a:srgbClr val="FF0000"/>
                </a:solidFill>
              </a:rPr>
              <a:t>Cu (</a:t>
            </a:r>
            <a:r>
              <a:rPr lang="en-US" sz="2400" b="1" i="1" dirty="0" smtClean="0">
                <a:solidFill>
                  <a:srgbClr val="FF0000"/>
                </a:solidFill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</a:rPr>
              <a:t>) + H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O (</a:t>
            </a:r>
            <a:r>
              <a:rPr lang="en-US" sz="2400" b="1" i="1" dirty="0" smtClean="0">
                <a:solidFill>
                  <a:srgbClr val="FF0000"/>
                </a:solidFill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</a:p>
          <a:p>
            <a:pPr algn="ctr">
              <a:buClr>
                <a:srgbClr val="0070C0"/>
              </a:buClr>
            </a:pPr>
            <a:endParaRPr lang="en-US" sz="2400" dirty="0"/>
          </a:p>
          <a:p>
            <a:pPr algn="ctr">
              <a:buClr>
                <a:srgbClr val="0070C0"/>
              </a:buClr>
            </a:pPr>
            <a:endParaRPr lang="en-US" sz="2400" dirty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400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400" dirty="0" smtClean="0"/>
              <a:t>So </a:t>
            </a:r>
            <a:r>
              <a:rPr lang="en-US" sz="2400" dirty="0"/>
              <a:t>the copper(II) oxide is reduced,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and </a:t>
            </a:r>
            <a:r>
              <a:rPr lang="en-US" sz="2400" dirty="0"/>
              <a:t>the hydrogen is </a:t>
            </a:r>
            <a:r>
              <a:rPr lang="en-US" sz="2400" dirty="0" smtClean="0"/>
              <a:t>oxidised.</a:t>
            </a:r>
            <a:br>
              <a:rPr lang="en-US" sz="2400" dirty="0" smtClean="0"/>
            </a:br>
            <a:r>
              <a:rPr lang="en-US" sz="2400" b="1" dirty="0" smtClean="0"/>
              <a:t>Oxidation </a:t>
            </a:r>
            <a:r>
              <a:rPr lang="en-US" sz="2400" b="1" dirty="0"/>
              <a:t>and reduction always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take </a:t>
            </a:r>
            <a:r>
              <a:rPr lang="en-US" sz="2400" b="1" dirty="0"/>
              <a:t>place </a:t>
            </a:r>
            <a:r>
              <a:rPr lang="en-US" sz="2400" b="1" dirty="0" smtClean="0"/>
              <a:t>together. So </a:t>
            </a:r>
            <a:r>
              <a:rPr lang="en-US" sz="2400" b="1" dirty="0"/>
              <a:t>the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reaction </a:t>
            </a:r>
            <a:r>
              <a:rPr lang="en-US" sz="2400" b="1" dirty="0"/>
              <a:t>is called a redox reaction.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93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4087" y="270892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oxidation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977943" y="406778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reduction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04" b="3240"/>
          <a:stretch/>
        </p:blipFill>
        <p:spPr>
          <a:xfrm>
            <a:off x="6051484" y="3068960"/>
            <a:ext cx="2814638" cy="23321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51484" y="5445880"/>
            <a:ext cx="2768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buClr>
                <a:srgbClr val="FF0000"/>
              </a:buClr>
              <a:buFontTx/>
              <a:buChar char="▲"/>
            </a:pPr>
            <a:r>
              <a:rPr lang="en-US" dirty="0">
                <a:latin typeface="FrutigerLTStd-Light"/>
              </a:rPr>
              <a:t>A redox reaction that cooks our </a:t>
            </a:r>
            <a:r>
              <a:rPr lang="en-US" dirty="0" smtClean="0">
                <a:latin typeface="FrutigerLTStd-Light"/>
              </a:rPr>
              <a:t>food. The </a:t>
            </a:r>
            <a:r>
              <a:rPr lang="en-US" dirty="0">
                <a:latin typeface="FrutigerLTStd-Light"/>
              </a:rPr>
              <a:t>gas reacts with the oxygen in </a:t>
            </a:r>
            <a:r>
              <a:rPr lang="en-US" dirty="0" smtClean="0">
                <a:latin typeface="FrutigerLTStd-Light"/>
              </a:rPr>
              <a:t>air, </a:t>
            </a:r>
            <a:r>
              <a:rPr lang="en-GB" dirty="0" smtClean="0">
                <a:latin typeface="FrutigerLTStd-Light"/>
              </a:rPr>
              <a:t>giving </a:t>
            </a:r>
            <a:r>
              <a:rPr lang="en-GB" dirty="0">
                <a:latin typeface="FrutigerLTStd-Light"/>
              </a:rPr>
              <a:t>out heat.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2465737" y="2695574"/>
            <a:ext cx="2800493" cy="1224136"/>
            <a:chOff x="835712" y="7101408"/>
            <a:chExt cx="3052212" cy="1224136"/>
          </a:xfrm>
        </p:grpSpPr>
        <p:sp>
          <p:nvSpPr>
            <p:cNvPr id="6" name="Arc 5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 flipV="1">
            <a:off x="1115616" y="3150260"/>
            <a:ext cx="2852700" cy="1324956"/>
            <a:chOff x="835712" y="7101408"/>
            <a:chExt cx="3052212" cy="1224136"/>
          </a:xfrm>
        </p:grpSpPr>
        <p:sp>
          <p:nvSpPr>
            <p:cNvPr id="14" name="Arc 13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8300524" y="1124744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6036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7.1 – </a:t>
            </a:r>
            <a:r>
              <a:rPr lang="en-GB" dirty="0"/>
              <a:t>Oxidation and </a:t>
            </a:r>
            <a:r>
              <a:rPr lang="en-GB" dirty="0" smtClean="0"/>
              <a:t>Reduction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63533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b="1" dirty="0" smtClean="0">
                <a:solidFill>
                  <a:srgbClr val="C00000"/>
                </a:solidFill>
              </a:rPr>
              <a:t>Two </a:t>
            </a:r>
            <a:r>
              <a:rPr lang="en-US" b="1" dirty="0">
                <a:solidFill>
                  <a:srgbClr val="C00000"/>
                </a:solidFill>
              </a:rPr>
              <a:t>more examples of redox reactions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b="1" dirty="0"/>
              <a:t>The reaction between calcium and oxygen </a:t>
            </a:r>
            <a:r>
              <a:rPr lang="en-US" b="1" dirty="0" smtClean="0"/>
              <a:t>   </a:t>
            </a:r>
            <a:r>
              <a:rPr lang="en-US" dirty="0" smtClean="0"/>
              <a:t>Calcium </a:t>
            </a:r>
            <a:r>
              <a:rPr lang="en-US" dirty="0"/>
              <a:t>burns in air </a:t>
            </a:r>
            <a:r>
              <a:rPr lang="en-US" dirty="0" smtClean="0"/>
              <a:t>with a </a:t>
            </a:r>
            <a:r>
              <a:rPr lang="en-US" dirty="0"/>
              <a:t>red flame, to form the white compound calcium oxide. It is easy to </a:t>
            </a:r>
            <a:r>
              <a:rPr lang="en-US" dirty="0" smtClean="0"/>
              <a:t>see that </a:t>
            </a:r>
            <a:r>
              <a:rPr lang="en-US" dirty="0"/>
              <a:t>calcium has been oxidised. But oxidation and reduction always </a:t>
            </a:r>
            <a:r>
              <a:rPr lang="en-US" dirty="0" smtClean="0"/>
              <a:t>take place </a:t>
            </a:r>
            <a:r>
              <a:rPr lang="en-US" dirty="0"/>
              <a:t>together, which means oxygen has been reduced</a:t>
            </a:r>
            <a:r>
              <a:rPr lang="en-US" dirty="0" smtClean="0"/>
              <a:t>: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b="1" dirty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b="1" dirty="0" smtClean="0"/>
          </a:p>
          <a:p>
            <a:pPr algn="ctr">
              <a:buClr>
                <a:srgbClr val="0070C0"/>
              </a:buClr>
            </a:pPr>
            <a:r>
              <a:rPr lang="pt-BR" b="1" dirty="0" smtClean="0">
                <a:solidFill>
                  <a:srgbClr val="FF0000"/>
                </a:solidFill>
              </a:rPr>
              <a:t>2Ca </a:t>
            </a:r>
            <a:r>
              <a:rPr lang="pt-BR" b="1" dirty="0">
                <a:solidFill>
                  <a:srgbClr val="FF0000"/>
                </a:solidFill>
              </a:rPr>
              <a:t>(</a:t>
            </a:r>
            <a:r>
              <a:rPr lang="pt-BR" b="1" i="1" dirty="0">
                <a:solidFill>
                  <a:srgbClr val="FF0000"/>
                </a:solidFill>
              </a:rPr>
              <a:t>s</a:t>
            </a:r>
            <a:r>
              <a:rPr lang="pt-BR" b="1" dirty="0">
                <a:solidFill>
                  <a:srgbClr val="FF0000"/>
                </a:solidFill>
              </a:rPr>
              <a:t>) </a:t>
            </a:r>
            <a:r>
              <a:rPr lang="pt-BR" b="1" dirty="0" smtClean="0">
                <a:solidFill>
                  <a:srgbClr val="FF0000"/>
                </a:solidFill>
              </a:rPr>
              <a:t>+ </a:t>
            </a:r>
            <a:r>
              <a:rPr lang="pt-BR" b="1" dirty="0">
                <a:solidFill>
                  <a:srgbClr val="FF0000"/>
                </a:solidFill>
              </a:rPr>
              <a:t>O</a:t>
            </a:r>
            <a:r>
              <a:rPr lang="pt-BR" b="1" baseline="-25000" dirty="0">
                <a:solidFill>
                  <a:srgbClr val="FF0000"/>
                </a:solidFill>
              </a:rPr>
              <a:t>2</a:t>
            </a:r>
            <a:r>
              <a:rPr lang="pt-BR" b="1" dirty="0">
                <a:solidFill>
                  <a:srgbClr val="FF0000"/>
                </a:solidFill>
              </a:rPr>
              <a:t> (</a:t>
            </a:r>
            <a:r>
              <a:rPr lang="pt-BR" b="1" i="1" dirty="0">
                <a:solidFill>
                  <a:srgbClr val="FF0000"/>
                </a:solidFill>
              </a:rPr>
              <a:t>g</a:t>
            </a:r>
            <a:r>
              <a:rPr lang="pt-BR" b="1" dirty="0">
                <a:solidFill>
                  <a:srgbClr val="FF0000"/>
                </a:solidFill>
              </a:rPr>
              <a:t>) 2CaO (</a:t>
            </a:r>
            <a:r>
              <a:rPr lang="pt-BR" b="1" i="1" dirty="0">
                <a:solidFill>
                  <a:srgbClr val="FF0000"/>
                </a:solidFill>
              </a:rPr>
              <a:t>s</a:t>
            </a:r>
            <a:r>
              <a:rPr lang="pt-BR" b="1" dirty="0" smtClean="0">
                <a:solidFill>
                  <a:srgbClr val="FF0000"/>
                </a:solidFill>
              </a:rPr>
              <a:t>)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pt-BR" b="1" dirty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pt-BR" b="1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b="1" dirty="0"/>
              <a:t>The reaction between hydrogen and </a:t>
            </a:r>
            <a:r>
              <a:rPr lang="en-US" b="1" dirty="0" smtClean="0"/>
              <a:t>oxygen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Hydrogen reacts explosively </a:t>
            </a:r>
            <a:r>
              <a:rPr lang="en-US" dirty="0"/>
              <a:t>with oxygen, to form water. Hydrogen is oxidised, and </a:t>
            </a:r>
            <a:r>
              <a:rPr lang="en-US" dirty="0" smtClean="0"/>
              <a:t>oxygen is </a:t>
            </a:r>
            <a:r>
              <a:rPr lang="en-US" dirty="0"/>
              <a:t>reduced</a:t>
            </a:r>
            <a:r>
              <a:rPr lang="en-US" dirty="0" smtClean="0"/>
              <a:t>: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 smtClean="0"/>
          </a:p>
          <a:p>
            <a:pPr algn="ctr">
              <a:buClr>
                <a:srgbClr val="0070C0"/>
              </a:buClr>
            </a:pPr>
            <a:r>
              <a:rPr lang="pt-BR" b="1" dirty="0">
                <a:solidFill>
                  <a:srgbClr val="FF0000"/>
                </a:solidFill>
              </a:rPr>
              <a:t>2H</a:t>
            </a:r>
            <a:r>
              <a:rPr lang="pt-BR" b="1" baseline="-25000" dirty="0">
                <a:solidFill>
                  <a:srgbClr val="FF0000"/>
                </a:solidFill>
              </a:rPr>
              <a:t>2</a:t>
            </a:r>
            <a:r>
              <a:rPr lang="pt-BR" b="1" dirty="0">
                <a:solidFill>
                  <a:srgbClr val="FF0000"/>
                </a:solidFill>
              </a:rPr>
              <a:t> (</a:t>
            </a:r>
            <a:r>
              <a:rPr lang="pt-BR" b="1" i="1" dirty="0">
                <a:solidFill>
                  <a:srgbClr val="FF0000"/>
                </a:solidFill>
              </a:rPr>
              <a:t>g</a:t>
            </a:r>
            <a:r>
              <a:rPr lang="pt-BR" b="1" dirty="0">
                <a:solidFill>
                  <a:srgbClr val="FF0000"/>
                </a:solidFill>
              </a:rPr>
              <a:t>) </a:t>
            </a:r>
            <a:r>
              <a:rPr lang="pt-BR" b="1" dirty="0" smtClean="0">
                <a:solidFill>
                  <a:srgbClr val="FF0000"/>
                </a:solidFill>
              </a:rPr>
              <a:t>+ </a:t>
            </a:r>
            <a:r>
              <a:rPr lang="pt-BR" b="1" dirty="0">
                <a:solidFill>
                  <a:srgbClr val="FF0000"/>
                </a:solidFill>
              </a:rPr>
              <a:t>O</a:t>
            </a:r>
            <a:r>
              <a:rPr lang="pt-BR" b="1" baseline="-25000" dirty="0">
                <a:solidFill>
                  <a:srgbClr val="FF0000"/>
                </a:solidFill>
              </a:rPr>
              <a:t>2</a:t>
            </a:r>
            <a:r>
              <a:rPr lang="pt-BR" b="1" dirty="0">
                <a:solidFill>
                  <a:srgbClr val="FF0000"/>
                </a:solidFill>
              </a:rPr>
              <a:t> (</a:t>
            </a:r>
            <a:r>
              <a:rPr lang="pt-BR" b="1" i="1" dirty="0">
                <a:solidFill>
                  <a:srgbClr val="FF0000"/>
                </a:solidFill>
              </a:rPr>
              <a:t>g</a:t>
            </a:r>
            <a:r>
              <a:rPr lang="pt-BR" b="1" dirty="0">
                <a:solidFill>
                  <a:srgbClr val="FF0000"/>
                </a:solidFill>
              </a:rPr>
              <a:t>) 2H</a:t>
            </a:r>
            <a:r>
              <a:rPr lang="pt-BR" b="1" baseline="-25000" dirty="0">
                <a:solidFill>
                  <a:srgbClr val="FF0000"/>
                </a:solidFill>
              </a:rPr>
              <a:t>2</a:t>
            </a:r>
            <a:r>
              <a:rPr lang="pt-BR" b="1" dirty="0">
                <a:solidFill>
                  <a:srgbClr val="FF0000"/>
                </a:solidFill>
              </a:rPr>
              <a:t>O (</a:t>
            </a:r>
            <a:r>
              <a:rPr lang="pt-BR" b="1" i="1" dirty="0">
                <a:solidFill>
                  <a:srgbClr val="FF0000"/>
                </a:solidFill>
              </a:rPr>
              <a:t>l</a:t>
            </a:r>
            <a:r>
              <a:rPr lang="pt-BR" b="1" dirty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93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17622" y="308717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oxidation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32248" y="399577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reduction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532837" y="4073004"/>
            <a:ext cx="228763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buClr>
                <a:srgbClr val="FF0000"/>
              </a:buClr>
              <a:buFontTx/>
              <a:buChar char="▲"/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Roaming around on redox. 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The burning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of petrol is a redox 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reaction. So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is the 'burning' of glucose in 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our cells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. It reacts with oxygen to give 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us energy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, in a process called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respiration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67744" y="3091825"/>
            <a:ext cx="1728192" cy="1016605"/>
            <a:chOff x="835712" y="7101408"/>
            <a:chExt cx="3052212" cy="1224136"/>
          </a:xfrm>
        </p:grpSpPr>
        <p:sp>
          <p:nvSpPr>
            <p:cNvPr id="6" name="Arc 5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 flipV="1">
            <a:off x="3131840" y="3451865"/>
            <a:ext cx="1113362" cy="870270"/>
            <a:chOff x="835712" y="7101408"/>
            <a:chExt cx="3052212" cy="1224136"/>
          </a:xfrm>
        </p:grpSpPr>
        <p:sp>
          <p:nvSpPr>
            <p:cNvPr id="14" name="Arc 13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c 14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2837" y="1192684"/>
            <a:ext cx="2310731" cy="28421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17622" y="53012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oxidation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132248" y="620980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reduction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2267744" y="5305854"/>
            <a:ext cx="1728192" cy="1016605"/>
            <a:chOff x="835712" y="7101408"/>
            <a:chExt cx="3052212" cy="1224136"/>
          </a:xfrm>
        </p:grpSpPr>
        <p:sp>
          <p:nvSpPr>
            <p:cNvPr id="19" name="Arc 18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Arc 19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 flipV="1">
            <a:off x="3131840" y="5665894"/>
            <a:ext cx="1113362" cy="870270"/>
            <a:chOff x="835712" y="7101408"/>
            <a:chExt cx="3052212" cy="1224136"/>
          </a:xfrm>
        </p:grpSpPr>
        <p:sp>
          <p:nvSpPr>
            <p:cNvPr id="22" name="Arc 21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>
            <a:hlinkClick r:id="rId4" action="ppaction://hlinksldjump"/>
          </p:cNvPr>
          <p:cNvSpPr txBox="1"/>
          <p:nvPr/>
        </p:nvSpPr>
        <p:spPr>
          <a:xfrm>
            <a:off x="5868144" y="5889934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4467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7.1 – </a:t>
            </a:r>
            <a:r>
              <a:rPr lang="en-GB" dirty="0"/>
              <a:t>Oxidation and </a:t>
            </a:r>
            <a:r>
              <a:rPr lang="en-GB" dirty="0" smtClean="0"/>
              <a:t>Reduction</a:t>
            </a:r>
            <a:endParaRPr lang="en-GB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93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9512" y="2422043"/>
            <a:ext cx="8748000" cy="4247317"/>
          </a:xfrm>
          <a:prstGeom prst="rect">
            <a:avLst/>
          </a:prstGeom>
          <a:solidFill>
            <a:srgbClr val="F5FC9A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dirty="0" smtClean="0"/>
              <a:t>Copy </a:t>
            </a:r>
            <a:r>
              <a:rPr lang="en-US" dirty="0"/>
              <a:t>and complete the </a:t>
            </a:r>
            <a:r>
              <a:rPr lang="en-US" dirty="0" smtClean="0"/>
              <a:t>statements:</a:t>
            </a:r>
            <a:br>
              <a:rPr lang="en-US" dirty="0" smtClean="0"/>
            </a:br>
            <a:r>
              <a:rPr lang="en-US" b="1" dirty="0" smtClean="0"/>
              <a:t>a</a:t>
            </a:r>
            <a:r>
              <a:rPr lang="en-US" dirty="0" smtClean="0"/>
              <a:t> 	Oxidation </a:t>
            </a:r>
            <a:r>
              <a:rPr lang="en-US" dirty="0"/>
              <a:t>means 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b="1" dirty="0" smtClean="0"/>
              <a:t>b</a:t>
            </a:r>
            <a:r>
              <a:rPr lang="en-US" dirty="0" smtClean="0"/>
              <a:t> 	Reduction </a:t>
            </a:r>
            <a:r>
              <a:rPr lang="en-US" dirty="0"/>
              <a:t>means 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b="1" dirty="0" smtClean="0"/>
              <a:t>c</a:t>
            </a:r>
            <a:r>
              <a:rPr lang="en-US" dirty="0" smtClean="0"/>
              <a:t> 	Oxidation </a:t>
            </a:r>
            <a:r>
              <a:rPr lang="en-US" dirty="0"/>
              <a:t>and reduction always …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/>
              <a:tabLst>
                <a:tab pos="4300538" algn="l"/>
              </a:tabLst>
            </a:pPr>
            <a:r>
              <a:rPr lang="en-US" dirty="0" smtClean="0"/>
              <a:t>Magnesium </a:t>
            </a:r>
            <a:r>
              <a:rPr lang="en-US" dirty="0"/>
              <a:t>reacts with sulfur dioxide like </a:t>
            </a:r>
            <a:r>
              <a:rPr lang="en-US" dirty="0" smtClean="0"/>
              <a:t>this:</a:t>
            </a:r>
          </a:p>
          <a:p>
            <a:pPr marL="439738">
              <a:buClr>
                <a:srgbClr val="0070C0"/>
              </a:buClr>
              <a:tabLst>
                <a:tab pos="4216400" algn="ctr"/>
              </a:tabLst>
            </a:pPr>
            <a:r>
              <a:rPr lang="en-US" b="1" dirty="0" smtClean="0">
                <a:solidFill>
                  <a:srgbClr val="FF0000"/>
                </a:solidFill>
              </a:rPr>
              <a:t>	2Mg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</a:rPr>
              <a:t>+ </a:t>
            </a:r>
            <a:r>
              <a:rPr lang="en-US" b="1" dirty="0">
                <a:solidFill>
                  <a:srgbClr val="FF0000"/>
                </a:solidFill>
              </a:rPr>
              <a:t>SO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</a:rPr>
              <a:t>2MgO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</a:rPr>
              <a:t>+ </a:t>
            </a:r>
            <a:r>
              <a:rPr lang="en-US" b="1" dirty="0">
                <a:solidFill>
                  <a:srgbClr val="FF0000"/>
                </a:solidFill>
              </a:rPr>
              <a:t>S (</a:t>
            </a:r>
            <a:r>
              <a:rPr lang="en-US" b="1" i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	</a:t>
            </a:r>
            <a:r>
              <a:rPr lang="en-US" dirty="0" smtClean="0"/>
              <a:t>Copy </a:t>
            </a:r>
            <a:r>
              <a:rPr lang="en-US" dirty="0"/>
              <a:t>the equation, and use labelled arrows to show </a:t>
            </a:r>
            <a:r>
              <a:rPr lang="en-US" dirty="0" smtClean="0"/>
              <a:t>which substance </a:t>
            </a:r>
            <a:r>
              <a:rPr lang="en-US" dirty="0"/>
              <a:t>is oxidised, and which is reduced.</a:t>
            </a:r>
          </a:p>
          <a:p>
            <a:pPr marL="514350" indent="-514350">
              <a:buClr>
                <a:srgbClr val="0070C0"/>
              </a:buClr>
              <a:buFont typeface="+mj-lt"/>
              <a:buAutoNum type="arabicPeriod" startAt="3"/>
              <a:tabLst>
                <a:tab pos="4300538" algn="l"/>
              </a:tabLst>
            </a:pPr>
            <a:r>
              <a:rPr lang="en-US" dirty="0" smtClean="0"/>
              <a:t>Explain </a:t>
            </a:r>
            <a:r>
              <a:rPr lang="en-US" dirty="0"/>
              <a:t>where the term redox comes from.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 startAt="3"/>
              <a:tabLst>
                <a:tab pos="4216400" algn="ctr"/>
              </a:tabLst>
            </a:pPr>
            <a:r>
              <a:rPr lang="en-US" dirty="0" smtClean="0"/>
              <a:t>Many </a:t>
            </a:r>
            <a:r>
              <a:rPr lang="en-US" dirty="0"/>
              <a:t>people cook with natural gas, which is </a:t>
            </a:r>
            <a:r>
              <a:rPr lang="en-US" dirty="0" smtClean="0"/>
              <a:t>mainly methane</a:t>
            </a:r>
            <a:r>
              <a:rPr lang="en-US" dirty="0"/>
              <a:t>, CH4. The equation for its combustion </a:t>
            </a:r>
            <a:r>
              <a:rPr lang="en-US" dirty="0" smtClean="0"/>
              <a:t>is: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CH</a:t>
            </a:r>
            <a:r>
              <a:rPr lang="en-US" b="1" baseline="-25000" dirty="0" smtClean="0">
                <a:solidFill>
                  <a:srgbClr val="FF0000"/>
                </a:solidFill>
              </a:rPr>
              <a:t>4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</a:rPr>
              <a:t>+ </a:t>
            </a:r>
            <a:r>
              <a:rPr lang="en-US" b="1" dirty="0">
                <a:solidFill>
                  <a:srgbClr val="FF0000"/>
                </a:solidFill>
              </a:rPr>
              <a:t>2O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</a:rPr>
              <a:t>+ </a:t>
            </a:r>
            <a:r>
              <a:rPr lang="en-US" b="1" dirty="0">
                <a:solidFill>
                  <a:srgbClr val="FF0000"/>
                </a:solidFill>
              </a:rPr>
              <a:t>2H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O (</a:t>
            </a:r>
            <a:r>
              <a:rPr lang="en-US" b="1" i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/>
              <a:t>Show </a:t>
            </a:r>
            <a:r>
              <a:rPr lang="en-US" dirty="0"/>
              <a:t>that this is a redox reaction.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 startAt="3"/>
              <a:tabLst>
                <a:tab pos="4300538" algn="l"/>
              </a:tabLst>
            </a:pPr>
            <a:r>
              <a:rPr lang="en-US" dirty="0" smtClean="0"/>
              <a:t>Write </a:t>
            </a:r>
            <a:r>
              <a:rPr lang="en-US" dirty="0"/>
              <a:t>down the equation for the reaction </a:t>
            </a:r>
            <a:r>
              <a:rPr lang="en-US" dirty="0" smtClean="0"/>
              <a:t>between magnesium </a:t>
            </a:r>
            <a:r>
              <a:rPr lang="en-US" dirty="0"/>
              <a:t>and oxygen. Use labelled arrows to </a:t>
            </a:r>
            <a:r>
              <a:rPr lang="en-US" dirty="0" smtClean="0"/>
              <a:t>show which </a:t>
            </a:r>
            <a:r>
              <a:rPr lang="en-US" dirty="0"/>
              <a:t>element is oxidised, and which is reduced.</a:t>
            </a:r>
          </a:p>
        </p:txBody>
      </p:sp>
      <p:sp>
        <p:nvSpPr>
          <p:cNvPr id="26" name="TextBox 25">
            <a:hlinkClick r:id="rId3" action="ppaction://hlinkfile"/>
          </p:cNvPr>
          <p:cNvSpPr txBox="1"/>
          <p:nvPr/>
        </p:nvSpPr>
        <p:spPr>
          <a:xfrm>
            <a:off x="8318076" y="4974267"/>
            <a:ext cx="56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9509" y="1124745"/>
            <a:ext cx="8712971" cy="1200329"/>
          </a:xfrm>
          <a:prstGeom prst="rect">
            <a:avLst/>
          </a:prstGeom>
          <a:solidFill>
            <a:srgbClr val="C1D6FF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2420938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burning reactions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for burning is combustion.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Combustion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redox reaction.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example, when an element burns in oxygen, it is oxidised to its oxide.</a:t>
            </a:r>
            <a:endParaRPr lang="en-GB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 rot="1078849">
            <a:off x="8584701" y="961248"/>
            <a:ext cx="403990" cy="402503"/>
          </a:xfrm>
          <a:prstGeom prst="ellipse">
            <a:avLst/>
          </a:prstGeom>
          <a:solidFill>
            <a:srgbClr val="0070C0"/>
          </a:solidFill>
          <a:ln w="57150">
            <a:solidFill>
              <a:srgbClr val="C1D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 rot="1078849">
            <a:off x="8453916" y="2242480"/>
            <a:ext cx="504056" cy="504056"/>
          </a:xfrm>
          <a:prstGeom prst="ellipse">
            <a:avLst/>
          </a:prstGeom>
          <a:solidFill>
            <a:srgbClr val="0070C0"/>
          </a:solidFill>
          <a:ln w="57150">
            <a:solidFill>
              <a:srgbClr val="F5FC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8244408" y="4221088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1384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7.2 – </a:t>
            </a:r>
            <a:r>
              <a:rPr lang="en-GB" sz="4000" dirty="0"/>
              <a:t>Redox and </a:t>
            </a:r>
            <a:r>
              <a:rPr lang="en-GB" sz="4000" dirty="0" smtClean="0"/>
              <a:t>Electron Transfer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b="1" dirty="0" smtClean="0">
                <a:solidFill>
                  <a:srgbClr val="C00000"/>
                </a:solidFill>
              </a:rPr>
              <a:t>Another </a:t>
            </a:r>
            <a:r>
              <a:rPr lang="en-US" b="1" dirty="0">
                <a:solidFill>
                  <a:srgbClr val="C00000"/>
                </a:solidFill>
              </a:rPr>
              <a:t>definition for oxidation and </a:t>
            </a:r>
            <a:r>
              <a:rPr lang="en-US" b="1" dirty="0" smtClean="0">
                <a:solidFill>
                  <a:srgbClr val="C00000"/>
                </a:solidFill>
              </a:rPr>
              <a:t>reduction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 smtClean="0"/>
              <a:t>When </a:t>
            </a:r>
            <a:r>
              <a:rPr lang="en-US" dirty="0"/>
              <a:t>magnesium burns in oxygen, magnesium oxide is formed:</a:t>
            </a:r>
          </a:p>
          <a:p>
            <a:pPr>
              <a:buClr>
                <a:srgbClr val="0070C0"/>
              </a:buClr>
            </a:pPr>
            <a:r>
              <a:rPr lang="en-US" b="1" dirty="0" smtClean="0">
                <a:solidFill>
                  <a:srgbClr val="FF0000"/>
                </a:solidFill>
              </a:rPr>
              <a:t>	2Mg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i="1" dirty="0">
                <a:solidFill>
                  <a:srgbClr val="FF0000"/>
                </a:solidFill>
              </a:rPr>
              <a:t>s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</a:rPr>
              <a:t>+ </a:t>
            </a: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(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</a:rPr>
              <a:t>2MgO </a:t>
            </a:r>
            <a:r>
              <a:rPr lang="en-US" b="1" dirty="0">
                <a:solidFill>
                  <a:srgbClr val="FF0000"/>
                </a:solidFill>
              </a:rPr>
              <a:t>(s)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/>
              <a:t>The magnesium has clearly been oxidised. Oxidation and reduction </a:t>
            </a:r>
            <a:r>
              <a:rPr lang="en-US" dirty="0" smtClean="0"/>
              <a:t>always take </a:t>
            </a:r>
            <a:r>
              <a:rPr lang="en-US" dirty="0"/>
              <a:t>place together, so the oxygen must have been reduced. But </a:t>
            </a:r>
            <a:r>
              <a:rPr lang="en-US" dirty="0" smtClean="0"/>
              <a:t>how? Let’s </a:t>
            </a:r>
            <a:r>
              <a:rPr lang="en-US" dirty="0"/>
              <a:t>see what is happening to the electrons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 smtClean="0"/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 smtClean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 smtClean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dirty="0" smtClean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 smtClean="0"/>
              <a:t>During </a:t>
            </a:r>
            <a:r>
              <a:rPr lang="en-US" dirty="0"/>
              <a:t>the reaction, each magnesium atom loses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two </a:t>
            </a:r>
            <a:r>
              <a:rPr lang="en-US" dirty="0"/>
              <a:t>electrons and </a:t>
            </a:r>
            <a:r>
              <a:rPr lang="en-US" dirty="0" smtClean="0"/>
              <a:t>each oxygen </a:t>
            </a:r>
            <a:r>
              <a:rPr lang="en-US" dirty="0"/>
              <a:t>atom gains two.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</a:t>
            </a:r>
            <a:r>
              <a:rPr lang="en-US" dirty="0"/>
              <a:t>leads us to a new definition: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b="1" dirty="0"/>
              <a:t>If a substance loses electrons during a reaction,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it </a:t>
            </a:r>
            <a:r>
              <a:rPr lang="en-US" b="1" dirty="0"/>
              <a:t>has been oxidised.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b="1" dirty="0"/>
              <a:t>If it gains electrons, it has been reduced.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b="1" dirty="0"/>
              <a:t>The reaction is a redox reaction.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94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782" y="2928216"/>
            <a:ext cx="7589642" cy="172492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012160" y="5013176"/>
            <a:ext cx="2875864" cy="1631216"/>
          </a:xfrm>
          <a:prstGeom prst="rect">
            <a:avLst/>
          </a:prstGeom>
          <a:solidFill>
            <a:srgbClr val="C1D6FF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tabLst>
                <a:tab pos="2420938" algn="l"/>
              </a:tabLst>
            </a:pP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OILRIG!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xidation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oss of electrons.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eduction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 of electrons.</a:t>
            </a:r>
            <a:endParaRPr lang="en-GB" sz="20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 rot="1078849">
            <a:off x="8537131" y="4842858"/>
            <a:ext cx="448183" cy="402503"/>
          </a:xfrm>
          <a:prstGeom prst="ellipse">
            <a:avLst/>
          </a:prstGeom>
          <a:solidFill>
            <a:srgbClr val="0070C0"/>
          </a:solidFill>
          <a:ln w="57150">
            <a:solidFill>
              <a:srgbClr val="C1D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8300524" y="1052736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264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7.2 – </a:t>
            </a:r>
            <a:r>
              <a:rPr lang="en-GB" sz="4000" dirty="0"/>
              <a:t>Redox and </a:t>
            </a:r>
            <a:r>
              <a:rPr lang="en-GB" sz="4000" dirty="0" smtClean="0"/>
              <a:t>Electron Transfer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b="1" dirty="0" smtClean="0">
                <a:solidFill>
                  <a:srgbClr val="C00000"/>
                </a:solidFill>
              </a:rPr>
              <a:t>Writing </a:t>
            </a:r>
            <a:r>
              <a:rPr lang="en-US" b="1" dirty="0">
                <a:solidFill>
                  <a:srgbClr val="C00000"/>
                </a:solidFill>
              </a:rPr>
              <a:t>half-equations to show the electron transfer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/>
              <a:t>You can use half-equations to show the electron transfer in a </a:t>
            </a:r>
            <a:r>
              <a:rPr lang="en-US" dirty="0" smtClean="0"/>
              <a:t>reaction. One </a:t>
            </a:r>
            <a:r>
              <a:rPr lang="en-US" dirty="0"/>
              <a:t>half-equation shows electron loss, and the other shows electron </a:t>
            </a:r>
            <a:r>
              <a:rPr lang="en-US" dirty="0" smtClean="0"/>
              <a:t>gain. This </a:t>
            </a:r>
            <a:r>
              <a:rPr lang="en-US" dirty="0"/>
              <a:t>is how to write the half-equations for the reaction above:</a:t>
            </a:r>
          </a:p>
          <a:p>
            <a:pPr marL="355600" indent="-355600">
              <a:buClr>
                <a:srgbClr val="0070C0"/>
              </a:buClr>
              <a:buFont typeface="+mj-lt"/>
              <a:buAutoNum type="arabicPeriod"/>
            </a:pPr>
            <a:r>
              <a:rPr lang="en-US" b="1" dirty="0" smtClean="0"/>
              <a:t>Write </a:t>
            </a:r>
            <a:r>
              <a:rPr lang="en-US" b="1" dirty="0"/>
              <a:t>down each reactant, with the electrons it gains or </a:t>
            </a:r>
            <a:r>
              <a:rPr lang="en-US" b="1" dirty="0" smtClean="0"/>
              <a:t>loses. </a:t>
            </a:r>
          </a:p>
          <a:p>
            <a:pPr>
              <a:buClr>
                <a:srgbClr val="0070C0"/>
              </a:buClr>
            </a:pPr>
            <a:r>
              <a:rPr lang="en-US" dirty="0"/>
              <a:t>	</a:t>
            </a:r>
            <a:r>
              <a:rPr lang="en-US" dirty="0" smtClean="0"/>
              <a:t>magnesium</a:t>
            </a:r>
            <a:r>
              <a:rPr lang="en-US" dirty="0"/>
              <a:t>: </a:t>
            </a: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Mg   </a:t>
            </a:r>
            <a:r>
              <a:rPr lang="en-US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b="1" dirty="0" smtClean="0">
                <a:solidFill>
                  <a:srgbClr val="FF0000"/>
                </a:solidFill>
              </a:rPr>
              <a:t>	Mg</a:t>
            </a:r>
            <a:r>
              <a:rPr lang="en-US" b="1" baseline="30000" dirty="0" smtClean="0">
                <a:solidFill>
                  <a:srgbClr val="FF0000"/>
                </a:solidFill>
              </a:rPr>
              <a:t>2+</a:t>
            </a:r>
            <a:r>
              <a:rPr lang="en-US" b="1" dirty="0" smtClean="0">
                <a:solidFill>
                  <a:srgbClr val="FF0000"/>
                </a:solidFill>
              </a:rPr>
              <a:t> + 2e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</a:p>
          <a:p>
            <a:pPr>
              <a:buClr>
                <a:srgbClr val="0070C0"/>
              </a:buClr>
            </a:pPr>
            <a:r>
              <a:rPr lang="en-US" b="1" baseline="30000" dirty="0">
                <a:solidFill>
                  <a:srgbClr val="FF0000"/>
                </a:solidFill>
              </a:rPr>
              <a:t>	</a:t>
            </a:r>
            <a:r>
              <a:rPr lang="en-US" dirty="0" smtClean="0"/>
              <a:t>oxygen</a:t>
            </a:r>
            <a:r>
              <a:rPr lang="en-US" dirty="0"/>
              <a:t>: </a:t>
            </a: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O + 2e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</a:rPr>
              <a:t>O2</a:t>
            </a:r>
            <a:r>
              <a:rPr lang="en-US" b="1" baseline="30000" dirty="0" smtClean="0">
                <a:solidFill>
                  <a:srgbClr val="FF0000"/>
                </a:solidFill>
              </a:rPr>
              <a:t>1</a:t>
            </a:r>
            <a:endParaRPr lang="en-US" b="1" baseline="30000" dirty="0">
              <a:solidFill>
                <a:srgbClr val="FF0000"/>
              </a:solidFill>
            </a:endParaRPr>
          </a:p>
          <a:p>
            <a:pPr marL="355600" indent="-355600">
              <a:buClr>
                <a:srgbClr val="0070C0"/>
              </a:buClr>
              <a:buFont typeface="+mj-lt"/>
              <a:buAutoNum type="arabicPeriod" startAt="2"/>
            </a:pPr>
            <a:r>
              <a:rPr lang="en-US" dirty="0"/>
              <a:t>2 Check that each substance is in its correct form (ion, atom </a:t>
            </a:r>
            <a:r>
              <a:rPr lang="en-US" dirty="0" smtClean="0"/>
              <a:t>or molecule</a:t>
            </a:r>
            <a:r>
              <a:rPr lang="en-US" dirty="0"/>
              <a:t>) on each side of the arrow. If it is not, correct </a:t>
            </a:r>
            <a:r>
              <a:rPr lang="en-US" dirty="0" smtClean="0"/>
              <a:t>it.</a:t>
            </a:r>
            <a:br>
              <a:rPr lang="en-US" dirty="0" smtClean="0"/>
            </a:br>
            <a:r>
              <a:rPr lang="en-US" dirty="0" smtClean="0"/>
              <a:t>Oxygen </a:t>
            </a:r>
            <a:r>
              <a:rPr lang="en-US" dirty="0"/>
              <a:t>is not in its correct form on the left above. It exists </a:t>
            </a:r>
            <a:r>
              <a:rPr lang="en-US" dirty="0" smtClean="0"/>
              <a:t>as molecules</a:t>
            </a:r>
            <a:r>
              <a:rPr lang="en-US" dirty="0"/>
              <a:t>, so you must change O to O2. That means you must </a:t>
            </a:r>
            <a:r>
              <a:rPr lang="en-US" dirty="0" smtClean="0"/>
              <a:t>also double </a:t>
            </a:r>
            <a:r>
              <a:rPr lang="en-US" dirty="0"/>
              <a:t>the number of electrons and oxide ions: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	oxygen</a:t>
            </a:r>
            <a:r>
              <a:rPr lang="en-US" dirty="0"/>
              <a:t>: </a:t>
            </a: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O2 + 4e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2O</a:t>
            </a:r>
            <a:r>
              <a:rPr lang="en-US" b="1" baseline="30000" dirty="0" smtClean="0">
                <a:solidFill>
                  <a:srgbClr val="FF0000"/>
                </a:solidFill>
              </a:rPr>
              <a:t>2-</a:t>
            </a:r>
          </a:p>
          <a:p>
            <a:pPr marL="342900" indent="-342900">
              <a:buClr>
                <a:srgbClr val="0070C0"/>
              </a:buClr>
              <a:buFont typeface="+mj-lt"/>
              <a:buAutoNum type="arabicPeriod" startAt="3"/>
            </a:pPr>
            <a:r>
              <a:rPr lang="en-US" dirty="0" smtClean="0"/>
              <a:t>The </a:t>
            </a:r>
            <a:r>
              <a:rPr lang="en-US" dirty="0"/>
              <a:t>number of electrons must be the same in both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equations. If </a:t>
            </a:r>
            <a:r>
              <a:rPr lang="en-US" dirty="0"/>
              <a:t>it is not, multiply one (or both) equations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/>
              <a:t>number, </a:t>
            </a:r>
            <a:r>
              <a:rPr lang="en-US" dirty="0" smtClean="0"/>
              <a:t>to balance them. </a:t>
            </a:r>
            <a:br>
              <a:rPr lang="en-US" dirty="0" smtClean="0"/>
            </a:br>
            <a:r>
              <a:rPr lang="en-US" dirty="0" smtClean="0"/>
              <a:t>So </a:t>
            </a:r>
            <a:r>
              <a:rPr lang="en-US" dirty="0"/>
              <a:t>we must multiply the magnesium half-equation by 2.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>	magnesium</a:t>
            </a:r>
            <a:r>
              <a:rPr lang="en-US" dirty="0"/>
              <a:t>: </a:t>
            </a: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2 </a:t>
            </a:r>
            <a:r>
              <a:rPr lang="en-US" b="1" dirty="0">
                <a:solidFill>
                  <a:srgbClr val="FF0000"/>
                </a:solidFill>
              </a:rPr>
              <a:t>Mg  </a:t>
            </a:r>
            <a:r>
              <a:rPr lang="en-US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 </a:t>
            </a:r>
            <a:r>
              <a:rPr lang="en-US" b="1" dirty="0" smtClean="0">
                <a:solidFill>
                  <a:srgbClr val="FF0000"/>
                </a:solidFill>
              </a:rPr>
              <a:t>2 Mg</a:t>
            </a:r>
            <a:r>
              <a:rPr lang="en-US" b="1" baseline="30000" dirty="0" smtClean="0">
                <a:solidFill>
                  <a:srgbClr val="FF0000"/>
                </a:solidFill>
              </a:rPr>
              <a:t>2+</a:t>
            </a:r>
            <a:r>
              <a:rPr lang="en-US" b="1" dirty="0" smtClean="0">
                <a:solidFill>
                  <a:srgbClr val="FF0000"/>
                </a:solidFill>
              </a:rPr>
              <a:t> + 4e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endParaRPr lang="en-US" b="1" baseline="30000" dirty="0">
              <a:solidFill>
                <a:srgbClr val="FF0000"/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 smtClean="0"/>
              <a:t>	oxygen</a:t>
            </a:r>
            <a:r>
              <a:rPr lang="en-US" dirty="0"/>
              <a:t>: </a:t>
            </a: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+ 4e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b="1" dirty="0" smtClean="0">
                <a:solidFill>
                  <a:srgbClr val="FF0000"/>
                </a:solidFill>
              </a:rPr>
              <a:t>2O</a:t>
            </a:r>
            <a:r>
              <a:rPr lang="en-US" b="1" baseline="30000" dirty="0" smtClean="0">
                <a:solidFill>
                  <a:srgbClr val="FF0000"/>
                </a:solidFill>
              </a:rPr>
              <a:t>2-</a:t>
            </a:r>
            <a:endParaRPr lang="en-US" b="1" baseline="30000" dirty="0">
              <a:solidFill>
                <a:srgbClr val="FF0000"/>
              </a:solidFill>
            </a:endParaRPr>
          </a:p>
          <a:p>
            <a:pPr>
              <a:buClr>
                <a:srgbClr val="0070C0"/>
              </a:buClr>
            </a:pPr>
            <a:r>
              <a:rPr lang="en-US" dirty="0"/>
              <a:t>The equations are now balanced, each with 4 electrons.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94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00192" y="4291349"/>
            <a:ext cx="2587832" cy="2308324"/>
          </a:xfrm>
          <a:prstGeom prst="rect">
            <a:avLst/>
          </a:prstGeom>
          <a:solidFill>
            <a:srgbClr val="C1D6FF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tabLst>
                <a:tab pos="2420938" algn="l"/>
              </a:tabLst>
            </a:pPr>
            <a:r>
              <a:rPr 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 </a:t>
            </a:r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OILRIG!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to show oxidation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show oxidation (the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of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electrons) in two ways:</a:t>
            </a:r>
          </a:p>
          <a:p>
            <a:pPr algn="ctr">
              <a:buClr>
                <a:srgbClr val="C00000"/>
              </a:buClr>
              <a:tabLst>
                <a:tab pos="2420938" algn="l"/>
              </a:tabLst>
            </a:pP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 </a:t>
            </a:r>
            <a:r>
              <a:rPr lang="en-US" sz="16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16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+ 2e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C00000"/>
              </a:buClr>
              <a:tabLst>
                <a:tab pos="2420938" algn="l"/>
              </a:tabLst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- 2e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endParaRPr lang="en-US" sz="1600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are correct!</a:t>
            </a:r>
            <a:endParaRPr lang="en-GB" sz="16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 rot="1078849">
            <a:off x="8602818" y="4131423"/>
            <a:ext cx="380851" cy="402503"/>
          </a:xfrm>
          <a:prstGeom prst="ellipse">
            <a:avLst/>
          </a:prstGeom>
          <a:solidFill>
            <a:srgbClr val="0070C0"/>
          </a:solidFill>
          <a:ln w="57150">
            <a:solidFill>
              <a:srgbClr val="C1D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8300524" y="2093947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3161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7.2 – </a:t>
            </a:r>
            <a:r>
              <a:rPr lang="en-GB" sz="4000" dirty="0"/>
              <a:t>Redox and </a:t>
            </a:r>
            <a:r>
              <a:rPr lang="en-GB" sz="4000" dirty="0" smtClean="0"/>
              <a:t>Electron Transfer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1740" b="1" dirty="0" smtClean="0">
                <a:solidFill>
                  <a:srgbClr val="C00000"/>
                </a:solidFill>
              </a:rPr>
              <a:t>Redox without </a:t>
            </a:r>
            <a:r>
              <a:rPr lang="en-US" sz="1740" b="1" dirty="0">
                <a:solidFill>
                  <a:srgbClr val="C00000"/>
                </a:solidFill>
              </a:rPr>
              <a:t>oxygen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40" dirty="0"/>
              <a:t>Our definition of redox reactions is now much </a:t>
            </a:r>
            <a:r>
              <a:rPr lang="en-US" sz="1740" dirty="0" smtClean="0"/>
              <a:t>broader:</a:t>
            </a:r>
            <a:br>
              <a:rPr lang="en-US" sz="1740" dirty="0" smtClean="0"/>
            </a:br>
            <a:r>
              <a:rPr lang="en-US" sz="1740" b="1" dirty="0" smtClean="0"/>
              <a:t>Any </a:t>
            </a:r>
            <a:r>
              <a:rPr lang="en-US" sz="1740" b="1" dirty="0"/>
              <a:t>reaction in which electron transfer takes place is a redox </a:t>
            </a:r>
            <a:r>
              <a:rPr lang="en-US" sz="1740" b="1" dirty="0" smtClean="0"/>
              <a:t>reaction.</a:t>
            </a:r>
            <a:br>
              <a:rPr lang="en-US" sz="1740" b="1" dirty="0" smtClean="0"/>
            </a:br>
            <a:r>
              <a:rPr lang="en-US" sz="1740" dirty="0" smtClean="0"/>
              <a:t>So </a:t>
            </a:r>
            <a:r>
              <a:rPr lang="en-US" sz="1740" dirty="0"/>
              <a:t>the reaction does not have to include oxygen! Look at these examples:</a:t>
            </a:r>
          </a:p>
          <a:p>
            <a:pPr marL="355600" indent="-355600">
              <a:buClr>
                <a:srgbClr val="0070C0"/>
              </a:buClr>
              <a:buFont typeface="+mj-lt"/>
              <a:buAutoNum type="arabicPeriod"/>
            </a:pPr>
            <a:r>
              <a:rPr lang="en-US" sz="1740" dirty="0" smtClean="0"/>
              <a:t>The reaction between sodium and chlorine</a:t>
            </a:r>
            <a:br>
              <a:rPr lang="en-US" sz="1740" dirty="0" smtClean="0"/>
            </a:br>
            <a:r>
              <a:rPr lang="en-US" sz="1740" dirty="0" smtClean="0"/>
              <a:t>The equation is:</a:t>
            </a:r>
            <a:r>
              <a:rPr lang="en-US" sz="1740" b="1" dirty="0" smtClean="0">
                <a:solidFill>
                  <a:srgbClr val="FF0000"/>
                </a:solidFill>
              </a:rPr>
              <a:t> 2Na (</a:t>
            </a:r>
            <a:r>
              <a:rPr lang="en-US" sz="1740" b="1" i="1" dirty="0" smtClean="0">
                <a:solidFill>
                  <a:srgbClr val="FF0000"/>
                </a:solidFill>
              </a:rPr>
              <a:t>s</a:t>
            </a:r>
            <a:r>
              <a:rPr lang="en-US" sz="1740" b="1" dirty="0" smtClean="0">
                <a:solidFill>
                  <a:srgbClr val="FF0000"/>
                </a:solidFill>
              </a:rPr>
              <a:t>) + Cl</a:t>
            </a:r>
            <a:r>
              <a:rPr lang="en-US" sz="174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740" b="1" dirty="0" smtClean="0">
                <a:solidFill>
                  <a:srgbClr val="FF0000"/>
                </a:solidFill>
              </a:rPr>
              <a:t> (</a:t>
            </a:r>
            <a:r>
              <a:rPr lang="en-US" sz="1740" b="1" i="1" dirty="0" smtClean="0">
                <a:solidFill>
                  <a:srgbClr val="FF0000"/>
                </a:solidFill>
              </a:rPr>
              <a:t>g</a:t>
            </a:r>
            <a:r>
              <a:rPr lang="en-US" sz="1740" b="1" dirty="0" smtClean="0">
                <a:solidFill>
                  <a:srgbClr val="FF0000"/>
                </a:solidFill>
              </a:rPr>
              <a:t>) </a:t>
            </a:r>
            <a:r>
              <a:rPr lang="en-US" sz="174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740" b="1" dirty="0" smtClean="0">
                <a:solidFill>
                  <a:srgbClr val="FF0000"/>
                </a:solidFill>
              </a:rPr>
              <a:t>2NaCl (</a:t>
            </a:r>
            <a:r>
              <a:rPr lang="en-US" sz="1740" b="1" i="1" dirty="0" smtClean="0">
                <a:solidFill>
                  <a:srgbClr val="FF0000"/>
                </a:solidFill>
              </a:rPr>
              <a:t>s</a:t>
            </a:r>
            <a:r>
              <a:rPr lang="en-US" sz="1740" b="1" dirty="0" smtClean="0">
                <a:solidFill>
                  <a:srgbClr val="FF0000"/>
                </a:solidFill>
              </a:rPr>
              <a:t>)</a:t>
            </a:r>
            <a:br>
              <a:rPr lang="en-US" sz="1740" b="1" dirty="0" smtClean="0">
                <a:solidFill>
                  <a:srgbClr val="FF0000"/>
                </a:solidFill>
              </a:rPr>
            </a:br>
            <a:r>
              <a:rPr lang="en-US" sz="1740" dirty="0" smtClean="0"/>
              <a:t>The sodium atoms give electrons to the chlorine atoms, forming ions as shown on the right. So sodium is oxidised, and chlorine is reduced.</a:t>
            </a:r>
            <a:br>
              <a:rPr lang="en-US" sz="1740" dirty="0" smtClean="0"/>
            </a:br>
            <a:r>
              <a:rPr lang="en-US" sz="1740" dirty="0" smtClean="0"/>
              <a:t>So the reaction is a redox reaction. Look at the </a:t>
            </a:r>
            <a:br>
              <a:rPr lang="en-US" sz="1740" dirty="0" smtClean="0"/>
            </a:br>
            <a:r>
              <a:rPr lang="en-US" sz="1740" dirty="0" smtClean="0"/>
              <a:t>half-equations: </a:t>
            </a:r>
            <a:br>
              <a:rPr lang="en-US" sz="1740" dirty="0" smtClean="0"/>
            </a:br>
            <a:r>
              <a:rPr lang="en-US" sz="1740" dirty="0" smtClean="0"/>
              <a:t>sodium: </a:t>
            </a:r>
            <a:r>
              <a:rPr lang="en-US" sz="1740" b="1" dirty="0" smtClean="0">
                <a:solidFill>
                  <a:srgbClr val="FF0000"/>
                </a:solidFill>
              </a:rPr>
              <a:t>2Na </a:t>
            </a:r>
            <a:r>
              <a:rPr lang="en-US" sz="174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74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740" b="1" dirty="0" smtClean="0">
                <a:solidFill>
                  <a:srgbClr val="FF0000"/>
                </a:solidFill>
              </a:rPr>
              <a:t>2Na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1740" b="1" dirty="0" smtClean="0">
                <a:solidFill>
                  <a:srgbClr val="FF0000"/>
                </a:solidFill>
              </a:rPr>
              <a:t> + 2e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740" dirty="0" smtClean="0"/>
              <a:t> (oxidation) </a:t>
            </a:r>
            <a:br>
              <a:rPr lang="en-US" sz="1740" dirty="0" smtClean="0"/>
            </a:br>
            <a:r>
              <a:rPr lang="en-US" sz="1740" dirty="0" smtClean="0"/>
              <a:t>chorine</a:t>
            </a:r>
            <a:r>
              <a:rPr lang="en-US" sz="1740" dirty="0"/>
              <a:t>: </a:t>
            </a:r>
            <a:r>
              <a:rPr lang="en-US" sz="1740" b="1" dirty="0">
                <a:solidFill>
                  <a:srgbClr val="FF0000"/>
                </a:solidFill>
              </a:rPr>
              <a:t>Cl</a:t>
            </a:r>
            <a:r>
              <a:rPr lang="en-US" sz="1740" b="1" baseline="-25000" dirty="0">
                <a:solidFill>
                  <a:srgbClr val="FF0000"/>
                </a:solidFill>
              </a:rPr>
              <a:t>2</a:t>
            </a:r>
            <a:r>
              <a:rPr lang="en-US" sz="1740" b="1" dirty="0">
                <a:solidFill>
                  <a:srgbClr val="FF0000"/>
                </a:solidFill>
              </a:rPr>
              <a:t> </a:t>
            </a:r>
            <a:r>
              <a:rPr lang="en-US" sz="1740" b="1" dirty="0" smtClean="0">
                <a:solidFill>
                  <a:srgbClr val="FF0000"/>
                </a:solidFill>
              </a:rPr>
              <a:t>+ 2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e-</a:t>
            </a:r>
            <a:r>
              <a:rPr lang="en-US" sz="1740" b="1" dirty="0" smtClean="0">
                <a:solidFill>
                  <a:srgbClr val="FF0000"/>
                </a:solidFill>
              </a:rPr>
              <a:t> </a:t>
            </a:r>
            <a:r>
              <a:rPr lang="en-US" sz="174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74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740" b="1" dirty="0" smtClean="0">
                <a:solidFill>
                  <a:srgbClr val="FF0000"/>
                </a:solidFill>
              </a:rPr>
              <a:t>2Cl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740" dirty="0" smtClean="0"/>
              <a:t> </a:t>
            </a:r>
            <a:r>
              <a:rPr lang="en-US" sz="1740" dirty="0"/>
              <a:t>(reduction)</a:t>
            </a:r>
          </a:p>
          <a:p>
            <a:pPr marL="355600" indent="-355600">
              <a:buClr>
                <a:srgbClr val="0070C0"/>
              </a:buClr>
              <a:buFont typeface="+mj-lt"/>
              <a:buAutoNum type="arabicPeriod"/>
            </a:pPr>
            <a:r>
              <a:rPr lang="en-US" sz="1740" dirty="0" smtClean="0"/>
              <a:t>The </a:t>
            </a:r>
            <a:r>
              <a:rPr lang="en-US" sz="1740" dirty="0"/>
              <a:t>reaction between chlorine and potassium </a:t>
            </a:r>
            <a:r>
              <a:rPr lang="en-US" sz="1740" dirty="0" smtClean="0"/>
              <a:t>bromide</a:t>
            </a:r>
            <a:br>
              <a:rPr lang="en-US" sz="1740" dirty="0" smtClean="0"/>
            </a:br>
            <a:r>
              <a:rPr lang="en-US" sz="1740" dirty="0" smtClean="0"/>
              <a:t>When </a:t>
            </a:r>
            <a:r>
              <a:rPr lang="en-US" sz="1740" dirty="0"/>
              <a:t>chlorine gas is bubbled through a </a:t>
            </a:r>
            <a:r>
              <a:rPr lang="en-US" sz="1740" dirty="0" err="1"/>
              <a:t>colourless</a:t>
            </a:r>
            <a:r>
              <a:rPr lang="en-US" sz="1740" dirty="0"/>
              <a:t> </a:t>
            </a:r>
            <a:r>
              <a:rPr lang="en-US" sz="1740" dirty="0" smtClean="0"/>
              <a:t/>
            </a:r>
            <a:br>
              <a:rPr lang="en-US" sz="1740" dirty="0" smtClean="0"/>
            </a:br>
            <a:r>
              <a:rPr lang="en-US" sz="1740" dirty="0" smtClean="0"/>
              <a:t>solution of potassium </a:t>
            </a:r>
            <a:r>
              <a:rPr lang="en-US" sz="1740" dirty="0"/>
              <a:t>bromide, the solution goes </a:t>
            </a:r>
            <a:r>
              <a:rPr lang="en-US" sz="1740" dirty="0" smtClean="0"/>
              <a:t/>
            </a:r>
            <a:br>
              <a:rPr lang="en-US" sz="1740" dirty="0" smtClean="0"/>
            </a:br>
            <a:r>
              <a:rPr lang="en-US" sz="1740" dirty="0" smtClean="0"/>
              <a:t>orange </a:t>
            </a:r>
            <a:r>
              <a:rPr lang="en-US" sz="1740" dirty="0"/>
              <a:t>due to this </a:t>
            </a:r>
            <a:r>
              <a:rPr lang="en-US" sz="1740" dirty="0" smtClean="0"/>
              <a:t>reaction:</a:t>
            </a:r>
            <a:br>
              <a:rPr lang="en-US" sz="1740" dirty="0" smtClean="0"/>
            </a:br>
            <a:r>
              <a:rPr lang="en-US" sz="1740" b="1" dirty="0" smtClean="0">
                <a:solidFill>
                  <a:srgbClr val="FF0000"/>
                </a:solidFill>
              </a:rPr>
              <a:t>Cl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1740" b="1" dirty="0" smtClean="0">
                <a:solidFill>
                  <a:srgbClr val="FF0000"/>
                </a:solidFill>
              </a:rPr>
              <a:t> </a:t>
            </a:r>
            <a:r>
              <a:rPr lang="en-US" sz="1740" b="1" dirty="0">
                <a:solidFill>
                  <a:srgbClr val="FF0000"/>
                </a:solidFill>
              </a:rPr>
              <a:t>(</a:t>
            </a:r>
            <a:r>
              <a:rPr lang="en-US" sz="1740" b="1" i="1" dirty="0">
                <a:solidFill>
                  <a:srgbClr val="FF0000"/>
                </a:solidFill>
              </a:rPr>
              <a:t>g</a:t>
            </a:r>
            <a:r>
              <a:rPr lang="en-US" sz="1740" b="1" dirty="0">
                <a:solidFill>
                  <a:srgbClr val="FF0000"/>
                </a:solidFill>
              </a:rPr>
              <a:t>) </a:t>
            </a:r>
            <a:r>
              <a:rPr lang="en-US" sz="1740" b="1" dirty="0" smtClean="0">
                <a:solidFill>
                  <a:srgbClr val="FF0000"/>
                </a:solidFill>
              </a:rPr>
              <a:t>+ </a:t>
            </a:r>
            <a:r>
              <a:rPr lang="en-US" sz="1740" b="1" dirty="0">
                <a:solidFill>
                  <a:srgbClr val="FF0000"/>
                </a:solidFill>
              </a:rPr>
              <a:t>2KBr (</a:t>
            </a:r>
            <a:r>
              <a:rPr lang="en-US" sz="1740" b="1" i="1" dirty="0" err="1">
                <a:solidFill>
                  <a:srgbClr val="FF0000"/>
                </a:solidFill>
              </a:rPr>
              <a:t>aq</a:t>
            </a:r>
            <a:r>
              <a:rPr lang="en-US" sz="1740" b="1" dirty="0">
                <a:solidFill>
                  <a:srgbClr val="FF0000"/>
                </a:solidFill>
              </a:rPr>
              <a:t>) </a:t>
            </a:r>
            <a:r>
              <a:rPr lang="en-US" sz="174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74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740" b="1" dirty="0" smtClean="0">
                <a:solidFill>
                  <a:srgbClr val="FF0000"/>
                </a:solidFill>
              </a:rPr>
              <a:t>2KCl </a:t>
            </a:r>
            <a:r>
              <a:rPr lang="en-US" sz="1740" b="1" dirty="0">
                <a:solidFill>
                  <a:srgbClr val="FF0000"/>
                </a:solidFill>
              </a:rPr>
              <a:t>(</a:t>
            </a:r>
            <a:r>
              <a:rPr lang="en-US" sz="1740" b="1" i="1" dirty="0" err="1">
                <a:solidFill>
                  <a:srgbClr val="FF0000"/>
                </a:solidFill>
              </a:rPr>
              <a:t>aq</a:t>
            </a:r>
            <a:r>
              <a:rPr lang="en-US" sz="1740" b="1" dirty="0">
                <a:solidFill>
                  <a:srgbClr val="FF0000"/>
                </a:solidFill>
              </a:rPr>
              <a:t>) +</a:t>
            </a:r>
            <a:r>
              <a:rPr lang="en-US" sz="1740" b="1" dirty="0" smtClean="0">
                <a:solidFill>
                  <a:srgbClr val="FF0000"/>
                </a:solidFill>
              </a:rPr>
              <a:t> </a:t>
            </a:r>
            <a:r>
              <a:rPr lang="en-US" sz="1740" b="1" dirty="0">
                <a:solidFill>
                  <a:srgbClr val="FF0000"/>
                </a:solidFill>
              </a:rPr>
              <a:t>Br</a:t>
            </a:r>
            <a:r>
              <a:rPr lang="en-US" sz="1740" b="1" baseline="30000" dirty="0">
                <a:solidFill>
                  <a:srgbClr val="FF0000"/>
                </a:solidFill>
              </a:rPr>
              <a:t>2</a:t>
            </a:r>
            <a:r>
              <a:rPr lang="en-US" sz="1740" b="1" dirty="0">
                <a:solidFill>
                  <a:srgbClr val="FF0000"/>
                </a:solidFill>
              </a:rPr>
              <a:t> (</a:t>
            </a:r>
            <a:r>
              <a:rPr lang="en-US" sz="1740" b="1" i="1" dirty="0" err="1" smtClean="0">
                <a:solidFill>
                  <a:srgbClr val="FF0000"/>
                </a:solidFill>
              </a:rPr>
              <a:t>aq</a:t>
            </a:r>
            <a:r>
              <a:rPr lang="en-US" sz="1740" b="1" dirty="0" smtClean="0">
                <a:solidFill>
                  <a:srgbClr val="FF0000"/>
                </a:solidFill>
              </a:rPr>
              <a:t>)</a:t>
            </a:r>
            <a:br>
              <a:rPr lang="en-US" sz="1740" b="1" dirty="0" smtClean="0">
                <a:solidFill>
                  <a:srgbClr val="FF0000"/>
                </a:solidFill>
              </a:rPr>
            </a:br>
            <a:r>
              <a:rPr lang="en-US" sz="1740" b="1" dirty="0" smtClean="0">
                <a:solidFill>
                  <a:srgbClr val="FF0000"/>
                </a:solidFill>
              </a:rPr>
              <a:t>               </a:t>
            </a:r>
            <a:r>
              <a:rPr lang="en-US" sz="1740" dirty="0" err="1" smtClean="0"/>
              <a:t>colourless</a:t>
            </a:r>
            <a:r>
              <a:rPr lang="en-US" sz="1740" dirty="0" smtClean="0"/>
              <a:t> 	           	    orange</a:t>
            </a:r>
            <a:br>
              <a:rPr lang="en-US" sz="1740" dirty="0" smtClean="0"/>
            </a:br>
            <a:r>
              <a:rPr lang="en-US" sz="1740" dirty="0" smtClean="0"/>
              <a:t>Bromine </a:t>
            </a:r>
            <a:r>
              <a:rPr lang="en-US" sz="1740" dirty="0"/>
              <a:t>has been displaced. The half-equations for the reaction </a:t>
            </a:r>
            <a:r>
              <a:rPr lang="en-US" sz="1740" dirty="0" smtClean="0"/>
              <a:t>are:</a:t>
            </a:r>
            <a:br>
              <a:rPr lang="en-US" sz="1740" dirty="0" smtClean="0"/>
            </a:br>
            <a:r>
              <a:rPr lang="en-US" sz="1740" dirty="0" smtClean="0"/>
              <a:t>chlorine</a:t>
            </a:r>
            <a:r>
              <a:rPr lang="en-US" sz="1740" dirty="0"/>
              <a:t>: </a:t>
            </a:r>
            <a:r>
              <a:rPr lang="en-US" sz="1740" b="1" dirty="0">
                <a:solidFill>
                  <a:srgbClr val="FF0000"/>
                </a:solidFill>
              </a:rPr>
              <a:t>Cl</a:t>
            </a:r>
            <a:r>
              <a:rPr lang="en-US" sz="1740" b="1" baseline="-25000" dirty="0">
                <a:solidFill>
                  <a:srgbClr val="FF0000"/>
                </a:solidFill>
              </a:rPr>
              <a:t>2</a:t>
            </a:r>
            <a:r>
              <a:rPr lang="en-US" sz="1740" b="1" dirty="0">
                <a:solidFill>
                  <a:srgbClr val="FF0000"/>
                </a:solidFill>
              </a:rPr>
              <a:t> </a:t>
            </a:r>
            <a:r>
              <a:rPr lang="en-US" sz="1740" b="1" dirty="0" smtClean="0">
                <a:solidFill>
                  <a:srgbClr val="FF0000"/>
                </a:solidFill>
              </a:rPr>
              <a:t>+ 2e- </a:t>
            </a:r>
            <a:r>
              <a:rPr lang="en-US" sz="174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74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740" b="1" dirty="0" smtClean="0">
                <a:solidFill>
                  <a:srgbClr val="FF0000"/>
                </a:solidFill>
              </a:rPr>
              <a:t>2Cl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740" b="1" dirty="0" smtClean="0">
                <a:solidFill>
                  <a:srgbClr val="FF0000"/>
                </a:solidFill>
              </a:rPr>
              <a:t> </a:t>
            </a:r>
            <a:r>
              <a:rPr lang="en-US" sz="1740" dirty="0" smtClean="0"/>
              <a:t>	(reduction)</a:t>
            </a:r>
            <a:br>
              <a:rPr lang="en-US" sz="1740" dirty="0" smtClean="0"/>
            </a:br>
            <a:r>
              <a:rPr lang="en-US" sz="1740" dirty="0" smtClean="0"/>
              <a:t>bromide </a:t>
            </a:r>
            <a:r>
              <a:rPr lang="en-US" sz="1740" dirty="0"/>
              <a:t>ion: </a:t>
            </a:r>
            <a:r>
              <a:rPr lang="en-US" sz="1740" b="1" dirty="0" smtClean="0">
                <a:solidFill>
                  <a:srgbClr val="FF0000"/>
                </a:solidFill>
              </a:rPr>
              <a:t>2Br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740" b="1" dirty="0" smtClean="0">
                <a:solidFill>
                  <a:srgbClr val="FF0000"/>
                </a:solidFill>
              </a:rPr>
              <a:t> </a:t>
            </a:r>
            <a:r>
              <a:rPr lang="en-US" sz="174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740" b="1" dirty="0" smtClean="0">
                <a:solidFill>
                  <a:srgbClr val="FF0000"/>
                </a:solidFill>
              </a:rPr>
              <a:t>Br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740" b="1" dirty="0" smtClean="0">
                <a:solidFill>
                  <a:srgbClr val="FF0000"/>
                </a:solidFill>
              </a:rPr>
              <a:t> + 2e</a:t>
            </a:r>
            <a:r>
              <a:rPr lang="en-US" sz="174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740" b="1" dirty="0" smtClean="0">
                <a:solidFill>
                  <a:srgbClr val="FF0000"/>
                </a:solidFill>
              </a:rPr>
              <a:t> </a:t>
            </a:r>
            <a:r>
              <a:rPr lang="en-US" sz="1740" dirty="0" smtClean="0"/>
              <a:t>	(</a:t>
            </a:r>
            <a:r>
              <a:rPr lang="en-US" sz="1740" dirty="0"/>
              <a:t>oxidation)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85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160" y="3356991"/>
            <a:ext cx="2880320" cy="1954503"/>
          </a:xfrm>
          <a:prstGeom prst="rect">
            <a:avLst/>
          </a:prstGeom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8300524" y="1085835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4721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416824" cy="625434"/>
          </a:xfrm>
        </p:spPr>
        <p:txBody>
          <a:bodyPr>
            <a:noAutofit/>
          </a:bodyPr>
          <a:lstStyle/>
          <a:p>
            <a:r>
              <a:rPr lang="en-GB" dirty="0" smtClean="0"/>
              <a:t>1 – Assessment Objectives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8" y="1124744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b="1" dirty="0"/>
              <a:t>AO1 Knowledge with understanding</a:t>
            </a:r>
          </a:p>
          <a:p>
            <a:pPr marL="439738" indent="-439738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/>
              <a:t>Candidates should be able to:</a:t>
            </a:r>
          </a:p>
          <a:p>
            <a:pPr marL="812800" indent="-373063">
              <a:buClr>
                <a:srgbClr val="0070C0"/>
              </a:buClr>
              <a:buFont typeface="+mj-lt"/>
              <a:buAutoNum type="alphaUcPeriod"/>
            </a:pPr>
            <a:r>
              <a:rPr lang="en-US" dirty="0" smtClean="0"/>
              <a:t>Recall</a:t>
            </a:r>
            <a:r>
              <a:rPr lang="en-US" dirty="0"/>
              <a:t>, select and present relevant factual information.</a:t>
            </a:r>
          </a:p>
          <a:p>
            <a:pPr marL="812800" indent="-373063">
              <a:buClr>
                <a:srgbClr val="0070C0"/>
              </a:buClr>
              <a:buFont typeface="+mj-lt"/>
              <a:buAutoNum type="alphaUcPeriod"/>
            </a:pPr>
            <a:r>
              <a:rPr lang="en-US" dirty="0" smtClean="0"/>
              <a:t>Demonstrate </a:t>
            </a:r>
            <a:r>
              <a:rPr lang="en-US" dirty="0"/>
              <a:t>and apply knowledge with understanding of the correct use of the following in the </a:t>
            </a:r>
            <a:r>
              <a:rPr lang="en-US" dirty="0" smtClean="0"/>
              <a:t>travel and </a:t>
            </a:r>
            <a:r>
              <a:rPr lang="en-US" dirty="0"/>
              <a:t>tourism industry:</a:t>
            </a:r>
          </a:p>
          <a:p>
            <a:pPr marL="1168400" indent="-355600">
              <a:buClr>
                <a:srgbClr val="0070C0"/>
              </a:buClr>
              <a:buFont typeface="+mj-lt"/>
              <a:buAutoNum type="romanLcPeriod"/>
            </a:pPr>
            <a:r>
              <a:rPr lang="en-US" dirty="0" smtClean="0"/>
              <a:t>commonplace </a:t>
            </a:r>
            <a:r>
              <a:rPr lang="en-US" dirty="0"/>
              <a:t>terms, definitions and facts</a:t>
            </a:r>
          </a:p>
          <a:p>
            <a:pPr marL="1168400" indent="-355600">
              <a:buClr>
                <a:srgbClr val="0070C0"/>
              </a:buClr>
              <a:buFont typeface="+mj-lt"/>
              <a:buAutoNum type="romanLcPeriod"/>
            </a:pPr>
            <a:r>
              <a:rPr lang="en-US" dirty="0" smtClean="0"/>
              <a:t>major </a:t>
            </a:r>
            <a:r>
              <a:rPr lang="en-US" dirty="0"/>
              <a:t>concepts, models, patterns, principles and theories</a:t>
            </a:r>
            <a:r>
              <a:rPr lang="en-US" dirty="0" smtClean="0"/>
              <a:t>.</a:t>
            </a:r>
          </a:p>
          <a:p>
            <a:pPr>
              <a:buClr>
                <a:srgbClr val="0070C0"/>
              </a:buClr>
            </a:pPr>
            <a:r>
              <a:rPr lang="en-US" b="1" dirty="0"/>
              <a:t>AO2 Investigation and analysis of evidence</a:t>
            </a:r>
          </a:p>
          <a:p>
            <a:pPr marL="355600" indent="-35560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dirty="0"/>
              <a:t>Candidates should be able to:</a:t>
            </a:r>
          </a:p>
          <a:p>
            <a:pPr marL="812800" indent="-457200">
              <a:buClr>
                <a:srgbClr val="0070C0"/>
              </a:buClr>
              <a:buFont typeface="+mj-lt"/>
              <a:buAutoNum type="alphaUcPeriod"/>
            </a:pPr>
            <a:r>
              <a:rPr lang="en-US" dirty="0" smtClean="0"/>
              <a:t>Collect </a:t>
            </a:r>
            <a:r>
              <a:rPr lang="en-US" dirty="0"/>
              <a:t>evidence from both primary and secondary sources, under guidance or independently, and </a:t>
            </a:r>
            <a:r>
              <a:rPr lang="en-US" dirty="0" smtClean="0"/>
              <a:t>be aware </a:t>
            </a:r>
            <a:r>
              <a:rPr lang="en-US" dirty="0"/>
              <a:t>of the limitations of the various collection methods.</a:t>
            </a:r>
          </a:p>
          <a:p>
            <a:pPr marL="812800" indent="-457200">
              <a:buClr>
                <a:srgbClr val="0070C0"/>
              </a:buClr>
              <a:buFont typeface="+mj-lt"/>
              <a:buAutoNum type="alphaUcPeriod"/>
            </a:pPr>
            <a:r>
              <a:rPr lang="en-US" dirty="0" smtClean="0"/>
              <a:t>Record</a:t>
            </a:r>
            <a:r>
              <a:rPr lang="en-US" dirty="0"/>
              <a:t>, classify and </a:t>
            </a:r>
            <a:r>
              <a:rPr lang="en-US" dirty="0" err="1"/>
              <a:t>organise</a:t>
            </a:r>
            <a:r>
              <a:rPr lang="en-US" dirty="0"/>
              <a:t> relevant evidence from an investigation in a clear and coherent form.</a:t>
            </a:r>
          </a:p>
          <a:p>
            <a:pPr marL="812800" indent="-457200">
              <a:buClr>
                <a:srgbClr val="0070C0"/>
              </a:buClr>
              <a:buFont typeface="+mj-lt"/>
              <a:buAutoNum type="alphaUcPeriod"/>
            </a:pPr>
            <a:r>
              <a:rPr lang="en-US" dirty="0" smtClean="0"/>
              <a:t>Present </a:t>
            </a:r>
            <a:r>
              <a:rPr lang="en-US" dirty="0"/>
              <a:t>the evidence in an appropriate form and effective manner, using a wide range of </a:t>
            </a:r>
            <a:r>
              <a:rPr lang="en-US" dirty="0" smtClean="0"/>
              <a:t>appropriate skills </a:t>
            </a:r>
            <a:r>
              <a:rPr lang="en-US" dirty="0"/>
              <a:t>and techniques, including verbal, numerical, diagrammatic, cartographic, pictorial and </a:t>
            </a:r>
            <a:r>
              <a:rPr lang="en-US" dirty="0" smtClean="0"/>
              <a:t>graphical methods</a:t>
            </a:r>
            <a:r>
              <a:rPr lang="en-US" dirty="0"/>
              <a:t>.</a:t>
            </a:r>
          </a:p>
          <a:p>
            <a:pPr marL="812800" indent="-457200">
              <a:buClr>
                <a:srgbClr val="0070C0"/>
              </a:buClr>
              <a:buFont typeface="+mj-lt"/>
              <a:buAutoNum type="alphaUcPeriod"/>
            </a:pPr>
            <a:r>
              <a:rPr lang="en-US" dirty="0" smtClean="0"/>
              <a:t>Apply </a:t>
            </a:r>
            <a:r>
              <a:rPr lang="en-US" dirty="0"/>
              <a:t>knowledge and understanding to select relevant data, </a:t>
            </a:r>
            <a:r>
              <a:rPr lang="en-US" dirty="0" err="1"/>
              <a:t>recognise</a:t>
            </a:r>
            <a:r>
              <a:rPr lang="en-US" dirty="0"/>
              <a:t> patterns and analyse evidence.</a:t>
            </a:r>
          </a:p>
        </p:txBody>
      </p:sp>
    </p:spTree>
    <p:extLst>
      <p:ext uri="{BB962C8B-B14F-4D97-AF65-F5344CB8AC3E}">
        <p14:creationId xmlns:p14="http://schemas.microsoft.com/office/powerpoint/2010/main" val="2018282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7.2 – </a:t>
            </a:r>
            <a:r>
              <a:rPr lang="en-GB" sz="4000" dirty="0"/>
              <a:t>Redox and </a:t>
            </a:r>
            <a:r>
              <a:rPr lang="en-GB" sz="4000" dirty="0" smtClean="0"/>
              <a:t>Electron Transfer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000" b="1" dirty="0" smtClean="0">
                <a:solidFill>
                  <a:srgbClr val="C00000"/>
                </a:solidFill>
              </a:rPr>
              <a:t>From </a:t>
            </a:r>
            <a:r>
              <a:rPr lang="en-US" sz="2000" b="1" dirty="0">
                <a:solidFill>
                  <a:srgbClr val="C00000"/>
                </a:solidFill>
              </a:rPr>
              <a:t>half-equations to the ionic equation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Adding the balanced half-equations gives the ionic equation for the </a:t>
            </a:r>
            <a:r>
              <a:rPr lang="en-US" sz="2000" dirty="0" smtClean="0"/>
              <a:t>reaction.</a:t>
            </a:r>
            <a:br>
              <a:rPr lang="en-US" sz="2000" dirty="0" smtClean="0"/>
            </a:br>
            <a:r>
              <a:rPr lang="en-US" sz="2000" b="1" dirty="0" smtClean="0"/>
              <a:t>An </a:t>
            </a:r>
            <a:r>
              <a:rPr lang="en-US" sz="2000" b="1" dirty="0"/>
              <a:t>ionic equation shows the ions that take part in the </a:t>
            </a:r>
            <a:r>
              <a:rPr lang="en-US" sz="2000" b="1" dirty="0" smtClean="0"/>
              <a:t>reaction.</a:t>
            </a:r>
            <a:br>
              <a:rPr lang="en-US" sz="2000" b="1" dirty="0" smtClean="0"/>
            </a:br>
            <a:r>
              <a:rPr lang="en-US" sz="2000" dirty="0" smtClean="0"/>
              <a:t>For </a:t>
            </a:r>
            <a:r>
              <a:rPr lang="en-US" sz="2000" dirty="0"/>
              <a:t>example, for the reaction between chlorine and potassium bromide:</a:t>
            </a:r>
          </a:p>
          <a:p>
            <a:pPr lvl="1">
              <a:buClr>
                <a:srgbClr val="0070C0"/>
              </a:buClr>
            </a:pPr>
            <a:r>
              <a:rPr lang="en-US" sz="2000" dirty="0" smtClean="0"/>
              <a:t>		Cl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+ 2e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2000" dirty="0" smtClean="0"/>
              <a:t>2Cl</a:t>
            </a:r>
            <a:r>
              <a:rPr lang="en-US" sz="2000" baseline="30000" dirty="0" smtClean="0"/>
              <a:t>-</a:t>
            </a:r>
          </a:p>
          <a:p>
            <a:pPr lvl="1">
              <a:buClr>
                <a:srgbClr val="0070C0"/>
              </a:buClr>
            </a:pPr>
            <a:r>
              <a:rPr lang="en-US" sz="2000" dirty="0" smtClean="0"/>
              <a:t>		    2Br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  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00" dirty="0" smtClean="0"/>
              <a:t>Br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+ 2e</a:t>
            </a:r>
            <a:r>
              <a:rPr lang="en-US" sz="2000" baseline="30000" dirty="0" smtClean="0"/>
              <a:t>-</a:t>
            </a:r>
            <a:endParaRPr lang="en-US" sz="2000" baseline="30000" dirty="0"/>
          </a:p>
          <a:p>
            <a:pPr>
              <a:lnSpc>
                <a:spcPts val="1200"/>
              </a:lnSpc>
              <a:buClr>
                <a:srgbClr val="0070C0"/>
              </a:buClr>
            </a:pPr>
            <a:r>
              <a:rPr lang="en-US" sz="2000" dirty="0" smtClean="0">
                <a:solidFill>
                  <a:srgbClr val="FF0000"/>
                </a:solidFill>
              </a:rPr>
              <a:t>	    ___________________________</a:t>
            </a:r>
          </a:p>
          <a:p>
            <a:pPr lvl="1">
              <a:buClr>
                <a:srgbClr val="0070C0"/>
              </a:buClr>
            </a:pPr>
            <a:r>
              <a:rPr lang="en-US" sz="2000" dirty="0" smtClean="0"/>
              <a:t>	   Cl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+ 2e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+ 2Br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2000" dirty="0" smtClean="0"/>
              <a:t>2Cl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+ </a:t>
            </a:r>
            <a:r>
              <a:rPr lang="en-US" sz="2000" dirty="0"/>
              <a:t>Br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smtClean="0"/>
              <a:t>+ 2e</a:t>
            </a:r>
            <a:r>
              <a:rPr lang="en-US" sz="2000" baseline="30000" dirty="0" smtClean="0"/>
              <a:t>-</a:t>
            </a:r>
            <a:br>
              <a:rPr lang="en-US" sz="2000" baseline="30000" dirty="0" smtClean="0"/>
            </a:br>
            <a:r>
              <a:rPr lang="en-US" sz="2000" dirty="0" smtClean="0"/>
              <a:t>The </a:t>
            </a:r>
            <a:r>
              <a:rPr lang="en-US" sz="2000" dirty="0"/>
              <a:t>electrons cancel, giving the ionic equation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for </a:t>
            </a:r>
            <a:r>
              <a:rPr lang="en-US" sz="2000" dirty="0"/>
              <a:t>the reaction:</a:t>
            </a:r>
          </a:p>
          <a:p>
            <a:pPr>
              <a:buClr>
                <a:srgbClr val="0070C0"/>
              </a:buClr>
            </a:pPr>
            <a:r>
              <a:rPr lang="en-US" sz="2000" dirty="0" smtClean="0"/>
              <a:t>		</a:t>
            </a:r>
            <a:r>
              <a:rPr lang="en-US" sz="2000" dirty="0" smtClean="0">
                <a:solidFill>
                  <a:srgbClr val="FF0000"/>
                </a:solidFill>
              </a:rPr>
              <a:t>Cl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 + 2Br</a:t>
            </a:r>
            <a:r>
              <a:rPr lang="en-US" sz="2000" baseline="30000" dirty="0" smtClean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2Cl</a:t>
            </a:r>
            <a:r>
              <a:rPr lang="en-US" sz="2000" baseline="30000" dirty="0" smtClean="0">
                <a:solidFill>
                  <a:srgbClr val="FF0000"/>
                </a:solidFill>
              </a:rPr>
              <a:t>-</a:t>
            </a:r>
            <a:r>
              <a:rPr lang="en-US" sz="2000" dirty="0" smtClean="0">
                <a:solidFill>
                  <a:srgbClr val="FF0000"/>
                </a:solidFill>
              </a:rPr>
              <a:t> + Br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</a:p>
          <a:p>
            <a:pPr>
              <a:buClr>
                <a:srgbClr val="0070C0"/>
              </a:buClr>
            </a:pPr>
            <a:r>
              <a:rPr lang="en-US" sz="2000" b="1" dirty="0">
                <a:solidFill>
                  <a:srgbClr val="C00000"/>
                </a:solidFill>
              </a:rPr>
              <a:t>Redox: a summary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b="1" dirty="0"/>
              <a:t>Oxidation </a:t>
            </a:r>
            <a:r>
              <a:rPr lang="en-US" sz="2000" dirty="0"/>
              <a:t>is gain of oxygen, or loss of electrons.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b="1" dirty="0"/>
              <a:t>Reduction </a:t>
            </a:r>
            <a:r>
              <a:rPr lang="en-US" sz="2000" dirty="0"/>
              <a:t>is loss of oxygen, or gain of electrons.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Oxidation and reduction always take place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together</a:t>
            </a:r>
            <a:r>
              <a:rPr lang="en-US" sz="2000" dirty="0"/>
              <a:t>, in a </a:t>
            </a:r>
            <a:r>
              <a:rPr lang="en-US" sz="2000" b="1" dirty="0"/>
              <a:t>redox reaction</a:t>
            </a:r>
            <a:r>
              <a:rPr lang="en-US" sz="2000" dirty="0"/>
              <a:t>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95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57" t="12445"/>
          <a:stretch/>
        </p:blipFill>
        <p:spPr>
          <a:xfrm>
            <a:off x="6660232" y="2797133"/>
            <a:ext cx="2194946" cy="27921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40152" y="5589240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FF0000"/>
              </a:buClr>
              <a:buFont typeface="Arial" panose="020B0604020202020204" pitchFamily="34" charset="0"/>
              <a:buChar char="▲"/>
            </a:pPr>
            <a:r>
              <a:rPr lang="en-US" sz="1600" dirty="0"/>
              <a:t>Bromine being displaced by </a:t>
            </a:r>
            <a:r>
              <a:rPr lang="en-US" sz="1600" dirty="0" smtClean="0"/>
              <a:t>chlorine, from </a:t>
            </a:r>
            <a:r>
              <a:rPr lang="en-US" sz="1600" dirty="0"/>
              <a:t>a </a:t>
            </a:r>
            <a:r>
              <a:rPr lang="en-US" sz="1600" dirty="0" err="1"/>
              <a:t>colourless</a:t>
            </a:r>
            <a:r>
              <a:rPr lang="en-US" sz="1600" dirty="0"/>
              <a:t> solution of </a:t>
            </a:r>
            <a:r>
              <a:rPr lang="en-US" sz="1600" dirty="0" smtClean="0"/>
              <a:t>potassium bromide</a:t>
            </a:r>
            <a:r>
              <a:rPr lang="en-US" sz="1600" dirty="0"/>
              <a:t>. The solution goes orange.</a:t>
            </a:r>
            <a:endParaRPr lang="en-GB" sz="1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907704" y="3513528"/>
            <a:ext cx="432048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860032" y="3501008"/>
            <a:ext cx="432048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8300524" y="1052736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99418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/>
              <a:t>7.2 – Redox and Electron Transfer</a:t>
            </a:r>
            <a:endParaRPr lang="en-GB" sz="400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95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9512" y="1125899"/>
            <a:ext cx="8699936" cy="5544000"/>
          </a:xfrm>
          <a:prstGeom prst="rect">
            <a:avLst/>
          </a:prstGeom>
          <a:solidFill>
            <a:srgbClr val="F5FC9A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760" dirty="0" smtClean="0"/>
              <a:t>Give </a:t>
            </a:r>
            <a:r>
              <a:rPr lang="en-US" sz="2760" dirty="0"/>
              <a:t>a full definition for: </a:t>
            </a:r>
            <a:r>
              <a:rPr lang="en-US" sz="2760" b="1" dirty="0"/>
              <a:t>a</a:t>
            </a:r>
            <a:r>
              <a:rPr lang="en-US" sz="2760" dirty="0"/>
              <a:t> oxidation </a:t>
            </a:r>
            <a:r>
              <a:rPr lang="en-US" sz="2760" b="1" dirty="0"/>
              <a:t>b</a:t>
            </a:r>
            <a:r>
              <a:rPr lang="en-US" sz="2760" dirty="0"/>
              <a:t> reduction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760" dirty="0" smtClean="0"/>
              <a:t>What </a:t>
            </a:r>
            <a:r>
              <a:rPr lang="en-US" sz="2760" dirty="0"/>
              <a:t>does a half-equation show?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760" dirty="0" smtClean="0"/>
              <a:t>Potassium </a:t>
            </a:r>
            <a:r>
              <a:rPr lang="en-US" sz="2760" dirty="0"/>
              <a:t>and chlorine react to form potassium </a:t>
            </a:r>
            <a:r>
              <a:rPr lang="en-US" sz="2760" dirty="0" smtClean="0"/>
              <a:t>chloride.</a:t>
            </a:r>
            <a:br>
              <a:rPr lang="en-US" sz="2760" dirty="0" smtClean="0"/>
            </a:br>
            <a:r>
              <a:rPr lang="en-US" sz="2760" b="1" dirty="0" smtClean="0"/>
              <a:t>a</a:t>
            </a:r>
            <a:r>
              <a:rPr lang="en-US" sz="2760" dirty="0" smtClean="0"/>
              <a:t> </a:t>
            </a:r>
            <a:r>
              <a:rPr lang="en-US" sz="2760" dirty="0"/>
              <a:t>It is a redox reaction. Explain </a:t>
            </a:r>
            <a:r>
              <a:rPr lang="en-US" sz="2760" dirty="0" smtClean="0"/>
              <a:t>why.</a:t>
            </a:r>
            <a:br>
              <a:rPr lang="en-US" sz="2760" dirty="0" smtClean="0"/>
            </a:br>
            <a:r>
              <a:rPr lang="en-US" sz="2760" b="1" dirty="0" smtClean="0"/>
              <a:t>b</a:t>
            </a:r>
            <a:r>
              <a:rPr lang="en-US" sz="2760" dirty="0" smtClean="0"/>
              <a:t> </a:t>
            </a:r>
            <a:r>
              <a:rPr lang="en-US" sz="2760" dirty="0"/>
              <a:t>See if you can write the balanced half-equations for </a:t>
            </a:r>
            <a:r>
              <a:rPr lang="en-US" sz="2760" dirty="0" smtClean="0"/>
              <a:t>it.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760" dirty="0" smtClean="0"/>
              <a:t>Bromine </a:t>
            </a:r>
            <a:r>
              <a:rPr lang="en-US" sz="2760" dirty="0"/>
              <a:t>displaces iodine from a solution of </a:t>
            </a:r>
            <a:r>
              <a:rPr lang="en-US" sz="2760" dirty="0" smtClean="0"/>
              <a:t>potassium iodide.</a:t>
            </a:r>
            <a:br>
              <a:rPr lang="en-US" sz="2760" dirty="0" smtClean="0"/>
            </a:br>
            <a:r>
              <a:rPr lang="en-US" sz="2760" b="1" dirty="0" smtClean="0"/>
              <a:t>a</a:t>
            </a:r>
            <a:r>
              <a:rPr lang="en-US" sz="2760" dirty="0" smtClean="0"/>
              <a:t> </a:t>
            </a:r>
            <a:r>
              <a:rPr lang="en-US" sz="2760" dirty="0"/>
              <a:t>Write the balanced half-equations for this </a:t>
            </a:r>
            <a:r>
              <a:rPr lang="en-US" sz="2760" dirty="0" smtClean="0"/>
              <a:t>reaction.</a:t>
            </a:r>
            <a:br>
              <a:rPr lang="en-US" sz="2760" dirty="0" smtClean="0"/>
            </a:br>
            <a:r>
              <a:rPr lang="en-US" sz="2760" b="1" dirty="0" smtClean="0"/>
              <a:t>b</a:t>
            </a:r>
            <a:r>
              <a:rPr lang="en-US" sz="2760" dirty="0" smtClean="0"/>
              <a:t> </a:t>
            </a:r>
            <a:r>
              <a:rPr lang="en-US" sz="2760" dirty="0"/>
              <a:t>Add the half-equations, to give the ionic equation </a:t>
            </a:r>
            <a:r>
              <a:rPr lang="en-US" sz="2760" dirty="0" smtClean="0"/>
              <a:t>for the </a:t>
            </a:r>
            <a:r>
              <a:rPr lang="en-US" sz="2760" dirty="0"/>
              <a:t>reaction.</a:t>
            </a:r>
          </a:p>
        </p:txBody>
      </p:sp>
      <p:sp>
        <p:nvSpPr>
          <p:cNvPr id="26" name="TextBox 25">
            <a:hlinkClick r:id="rId3" action="ppaction://hlinkfile"/>
          </p:cNvPr>
          <p:cNvSpPr txBox="1"/>
          <p:nvPr/>
        </p:nvSpPr>
        <p:spPr>
          <a:xfrm>
            <a:off x="8318076" y="3678123"/>
            <a:ext cx="56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 rot="1078849">
            <a:off x="8610964" y="946336"/>
            <a:ext cx="504056" cy="504056"/>
          </a:xfrm>
          <a:prstGeom prst="ellipse">
            <a:avLst/>
          </a:prstGeom>
          <a:solidFill>
            <a:srgbClr val="0070C0"/>
          </a:solidFill>
          <a:ln w="57150">
            <a:solidFill>
              <a:srgbClr val="F5FC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8172400" y="2598003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649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3200" dirty="0" smtClean="0"/>
              <a:t>7.3 – </a:t>
            </a:r>
            <a:r>
              <a:rPr lang="en-US" sz="3200" dirty="0"/>
              <a:t>Redox and </a:t>
            </a:r>
            <a:r>
              <a:rPr lang="en-US" sz="3200" dirty="0" smtClean="0"/>
              <a:t>Changes </a:t>
            </a:r>
            <a:r>
              <a:rPr lang="en-US" sz="3200" dirty="0"/>
              <a:t>in </a:t>
            </a:r>
            <a:r>
              <a:rPr lang="en-US" sz="3200" dirty="0" smtClean="0"/>
              <a:t>Oxidation State</a:t>
            </a:r>
            <a:endParaRPr lang="en-GB" sz="32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4096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300" b="1" dirty="0" smtClean="0">
                <a:solidFill>
                  <a:srgbClr val="C00000"/>
                </a:solidFill>
              </a:rPr>
              <a:t>What </a:t>
            </a:r>
            <a:r>
              <a:rPr lang="en-US" sz="2300" b="1" dirty="0">
                <a:solidFill>
                  <a:srgbClr val="C00000"/>
                </a:solidFill>
              </a:rPr>
              <a:t>does oxidation state mean?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300" dirty="0"/>
              <a:t>Oxidation state tells you how many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electrons each </a:t>
            </a:r>
            <a:r>
              <a:rPr lang="en-US" sz="2300" dirty="0"/>
              <a:t>atom of an </a:t>
            </a:r>
            <a:r>
              <a:rPr lang="en-US" sz="2300" dirty="0" smtClean="0"/>
              <a:t>element has </a:t>
            </a:r>
            <a:br>
              <a:rPr lang="en-US" sz="2300" dirty="0" smtClean="0"/>
            </a:br>
            <a:r>
              <a:rPr lang="en-US" sz="2300" dirty="0" smtClean="0"/>
              <a:t>gained</a:t>
            </a:r>
            <a:r>
              <a:rPr lang="en-US" sz="2300" dirty="0"/>
              <a:t>, lost, or </a:t>
            </a:r>
            <a:r>
              <a:rPr lang="en-US" sz="2300" dirty="0" smtClean="0"/>
              <a:t>shared</a:t>
            </a:r>
            <a:r>
              <a:rPr lang="en-US" sz="2300" dirty="0"/>
              <a:t>, in forming a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compound.</a:t>
            </a:r>
            <a:br>
              <a:rPr lang="en-US" sz="2300" dirty="0" smtClean="0"/>
            </a:br>
            <a:r>
              <a:rPr lang="en-US" sz="2300" dirty="0" smtClean="0"/>
              <a:t>As </a:t>
            </a:r>
            <a:r>
              <a:rPr lang="en-US" sz="2300" dirty="0"/>
              <a:t>you will see, oxidation states can help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you to </a:t>
            </a:r>
            <a:r>
              <a:rPr lang="en-US" sz="2300" dirty="0"/>
              <a:t>identify redox reactions.</a:t>
            </a:r>
          </a:p>
          <a:p>
            <a:pPr>
              <a:buClr>
                <a:srgbClr val="0070C0"/>
              </a:buClr>
            </a:pPr>
            <a:r>
              <a:rPr lang="en-US" sz="2300" b="1" dirty="0">
                <a:solidFill>
                  <a:srgbClr val="C00000"/>
                </a:solidFill>
              </a:rPr>
              <a:t>The rules for oxidation states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/>
            </a:pPr>
            <a:r>
              <a:rPr lang="en-US" sz="2300" dirty="0" smtClean="0"/>
              <a:t>Each </a:t>
            </a:r>
            <a:r>
              <a:rPr lang="en-US" sz="2300" dirty="0"/>
              <a:t>atom in a formula has an oxidation state.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/>
              <a:tabLst>
                <a:tab pos="2778125" algn="l"/>
              </a:tabLst>
            </a:pPr>
            <a:r>
              <a:rPr lang="en-US" sz="2300" dirty="0" smtClean="0"/>
              <a:t>The </a:t>
            </a:r>
            <a:r>
              <a:rPr lang="en-US" sz="2300" dirty="0"/>
              <a:t>oxidation state is usually given as a Roman </a:t>
            </a:r>
            <a:r>
              <a:rPr lang="en-US" sz="2300" dirty="0" smtClean="0"/>
              <a:t>numeral.</a:t>
            </a:r>
            <a:br>
              <a:rPr lang="en-US" sz="2300" dirty="0" smtClean="0"/>
            </a:br>
            <a:r>
              <a:rPr lang="en-US" sz="2300" dirty="0" smtClean="0"/>
              <a:t>Note </a:t>
            </a:r>
            <a:r>
              <a:rPr lang="en-US" sz="2300" dirty="0"/>
              <a:t>these Roman </a:t>
            </a:r>
            <a:r>
              <a:rPr lang="en-US" sz="2300" dirty="0" smtClean="0"/>
              <a:t>numerals:</a:t>
            </a:r>
            <a:br>
              <a:rPr lang="en-US" sz="2300" dirty="0" smtClean="0"/>
            </a:br>
            <a:r>
              <a:rPr lang="en-US" sz="2300" dirty="0" smtClean="0"/>
              <a:t>number    	0    1    2    3    4    5    6    7</a:t>
            </a:r>
            <a:br>
              <a:rPr lang="en-US" sz="2300" dirty="0" smtClean="0"/>
            </a:br>
            <a:r>
              <a:rPr lang="en-US" sz="2300" dirty="0" smtClean="0"/>
              <a:t>Roman </a:t>
            </a:r>
            <a:r>
              <a:rPr lang="en-US" sz="2300" dirty="0"/>
              <a:t>numeral 	</a:t>
            </a:r>
            <a:r>
              <a:rPr lang="en-US" sz="2300" dirty="0" smtClean="0"/>
              <a:t>0     I    II    III   IV  V   VI   VII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/>
              <a:tabLst>
                <a:tab pos="2519363" algn="l"/>
              </a:tabLst>
            </a:pPr>
            <a:r>
              <a:rPr lang="en-US" sz="2300" dirty="0" smtClean="0"/>
              <a:t>Where </a:t>
            </a:r>
            <a:r>
              <a:rPr lang="en-US" sz="2300" dirty="0"/>
              <a:t>an element is not combined with other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elements</a:t>
            </a:r>
            <a:r>
              <a:rPr lang="en-US" sz="2300" dirty="0"/>
              <a:t>, its atoms </a:t>
            </a:r>
            <a:r>
              <a:rPr lang="en-US" sz="2300" dirty="0" smtClean="0"/>
              <a:t>are in </a:t>
            </a:r>
            <a:r>
              <a:rPr lang="en-US" sz="2300" dirty="0"/>
              <a:t>oxidation state 0.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96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84169" y="3087082"/>
            <a:ext cx="280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FF0000"/>
              </a:buClr>
              <a:buFont typeface="Arial" panose="020B0604020202020204" pitchFamily="34" charset="0"/>
              <a:buChar char="▲"/>
            </a:pPr>
            <a:r>
              <a:rPr lang="en-US" sz="1600" dirty="0"/>
              <a:t>The element sodium: </a:t>
            </a:r>
            <a:r>
              <a:rPr lang="en-US" sz="1600" dirty="0" smtClean="0"/>
              <a:t>oxidation state </a:t>
            </a:r>
            <a:r>
              <a:rPr lang="en-US" sz="1600" dirty="0"/>
              <a:t>0 (zero).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85" t="2973" b="3181"/>
          <a:stretch/>
        </p:blipFill>
        <p:spPr>
          <a:xfrm>
            <a:off x="6084169" y="1124744"/>
            <a:ext cx="2808312" cy="1890330"/>
          </a:xfrm>
          <a:prstGeom prst="rect">
            <a:avLst/>
          </a:prstGeom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8300524" y="3606115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654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3200" dirty="0" smtClean="0"/>
              <a:t>7.3 – </a:t>
            </a:r>
            <a:r>
              <a:rPr lang="en-US" sz="3200" dirty="0"/>
              <a:t>Redox and </a:t>
            </a:r>
            <a:r>
              <a:rPr lang="en-US" sz="3200" dirty="0" smtClean="0"/>
              <a:t>Changes </a:t>
            </a:r>
            <a:r>
              <a:rPr lang="en-US" sz="3200" dirty="0"/>
              <a:t>in </a:t>
            </a:r>
            <a:r>
              <a:rPr lang="en-US" sz="3200" dirty="0" smtClean="0"/>
              <a:t>Oxidation State</a:t>
            </a:r>
            <a:endParaRPr lang="en-GB" sz="32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000" b="1" dirty="0" smtClean="0">
                <a:solidFill>
                  <a:srgbClr val="C00000"/>
                </a:solidFill>
              </a:rPr>
              <a:t>What </a:t>
            </a:r>
            <a:r>
              <a:rPr lang="en-US" sz="2000" b="1" dirty="0">
                <a:solidFill>
                  <a:srgbClr val="C00000"/>
                </a:solidFill>
              </a:rPr>
              <a:t>does oxidation state mean?</a:t>
            </a:r>
          </a:p>
          <a:p>
            <a:pPr marL="361950" indent="-361950">
              <a:buClr>
                <a:srgbClr val="0070C0"/>
              </a:buClr>
              <a:buFont typeface="+mj-lt"/>
              <a:buAutoNum type="arabicPeriod" startAt="4"/>
            </a:pPr>
            <a:r>
              <a:rPr lang="en-US" sz="2000" dirty="0"/>
              <a:t>Many elements have the same oxidation state in most or all </a:t>
            </a:r>
            <a:r>
              <a:rPr lang="en-US" sz="2000" dirty="0" smtClean="0"/>
              <a:t>their compounds</a:t>
            </a:r>
            <a:r>
              <a:rPr lang="en-US" sz="2000" dirty="0"/>
              <a:t>. Look at these: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96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16398"/>
              </p:ext>
            </p:extLst>
          </p:nvPr>
        </p:nvGraphicFramePr>
        <p:xfrm>
          <a:off x="179512" y="2381791"/>
          <a:ext cx="8640960" cy="4071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Usual oxidation state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compounds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hydrogen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74905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sodium and the other Group I metals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calcium and the other Group II metals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+II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aluminium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+III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chlorine and the other Group VII non-metals, in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compounds without oxygen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oxygen (except in peroxides)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+II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8300524" y="1052736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24052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3200" dirty="0" smtClean="0"/>
              <a:t>7.3 – </a:t>
            </a:r>
            <a:r>
              <a:rPr lang="en-US" sz="3200" dirty="0"/>
              <a:t>Redox and </a:t>
            </a:r>
            <a:r>
              <a:rPr lang="en-US" sz="3200" dirty="0" smtClean="0"/>
              <a:t>Changes </a:t>
            </a:r>
            <a:r>
              <a:rPr lang="en-US" sz="3200" dirty="0"/>
              <a:t>in </a:t>
            </a:r>
            <a:r>
              <a:rPr lang="en-US" sz="3200" dirty="0" smtClean="0"/>
              <a:t>Oxidation State</a:t>
            </a:r>
            <a:endParaRPr lang="en-GB" sz="32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7987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b="1" dirty="0" smtClean="0">
                <a:solidFill>
                  <a:srgbClr val="C00000"/>
                </a:solidFill>
              </a:rPr>
              <a:t>What </a:t>
            </a:r>
            <a:r>
              <a:rPr lang="en-US" b="1" dirty="0">
                <a:solidFill>
                  <a:srgbClr val="C00000"/>
                </a:solidFill>
              </a:rPr>
              <a:t>does oxidation state mean?</a:t>
            </a:r>
          </a:p>
          <a:p>
            <a:pPr marL="361950" indent="-361950">
              <a:buClr>
                <a:srgbClr val="0070C0"/>
              </a:buClr>
              <a:buFont typeface="+mj-lt"/>
              <a:buAutoNum type="arabicPeriod" startAt="5"/>
            </a:pPr>
            <a:r>
              <a:rPr lang="en-US" dirty="0"/>
              <a:t>But atoms of transition elements can have variable oxidation states </a:t>
            </a:r>
            <a:r>
              <a:rPr lang="en-US" dirty="0" smtClean="0"/>
              <a:t>in their </a:t>
            </a:r>
            <a:r>
              <a:rPr lang="en-US" dirty="0"/>
              <a:t>compounds. Look at these</a:t>
            </a:r>
            <a:r>
              <a:rPr lang="en-US" dirty="0" smtClean="0"/>
              <a:t>:</a:t>
            </a:r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endParaRPr lang="en-US" dirty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endParaRPr lang="en-US" dirty="0" smtClean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endParaRPr lang="en-US" dirty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endParaRPr lang="en-US" dirty="0" smtClean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endParaRPr lang="en-US" dirty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5"/>
            </a:pPr>
            <a:endParaRPr lang="en-US" dirty="0"/>
          </a:p>
          <a:p>
            <a:pPr marL="361950">
              <a:buClr>
                <a:srgbClr val="0070C0"/>
              </a:buClr>
            </a:pPr>
            <a:r>
              <a:rPr lang="en-US" dirty="0" smtClean="0"/>
              <a:t>So </a:t>
            </a:r>
            <a:r>
              <a:rPr lang="en-US" dirty="0"/>
              <a:t>for these elements, the oxidation state is included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compound’s name</a:t>
            </a:r>
            <a:r>
              <a:rPr lang="en-US" dirty="0"/>
              <a:t>. For example iron(III)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chloride</a:t>
            </a:r>
            <a:r>
              <a:rPr lang="en-US" dirty="0"/>
              <a:t>, </a:t>
            </a:r>
            <a:r>
              <a:rPr lang="en-US" dirty="0" smtClean="0"/>
              <a:t>copper(II</a:t>
            </a:r>
            <a:r>
              <a:rPr lang="en-US" dirty="0"/>
              <a:t>) oxide.</a:t>
            </a:r>
          </a:p>
          <a:p>
            <a:pPr marL="361950" indent="-361950">
              <a:buClr>
                <a:srgbClr val="0070C0"/>
              </a:buClr>
              <a:buFont typeface="+mj-lt"/>
              <a:buAutoNum type="arabicPeriod" startAt="6"/>
            </a:pPr>
            <a:r>
              <a:rPr lang="en-US" dirty="0" smtClean="0"/>
              <a:t>Note </a:t>
            </a:r>
            <a:r>
              <a:rPr lang="en-US" dirty="0"/>
              <a:t>that in any formula, the oxidation states must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 up </a:t>
            </a:r>
            <a:r>
              <a:rPr lang="en-US" dirty="0"/>
              <a:t>to </a:t>
            </a:r>
            <a:r>
              <a:rPr lang="en-US" dirty="0" smtClean="0"/>
              <a:t>zero. Look </a:t>
            </a:r>
            <a:r>
              <a:rPr lang="en-US" dirty="0"/>
              <a:t>at the formula for magnesium chloride, </a:t>
            </a:r>
            <a:r>
              <a:rPr lang="en-US" dirty="0" smtClean="0"/>
              <a:t>e.g.:</a:t>
            </a:r>
          </a:p>
          <a:p>
            <a:pPr>
              <a:buClr>
                <a:srgbClr val="0070C0"/>
              </a:buClr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buClr>
                <a:srgbClr val="0070C0"/>
              </a:buClr>
              <a:buFont typeface="+mj-lt"/>
              <a:buAutoNum type="arabicPeriod" startAt="6"/>
            </a:pPr>
            <a:endParaRPr lang="en-US" dirty="0" smtClean="0"/>
          </a:p>
          <a:p>
            <a:pPr marL="449263">
              <a:buClr>
                <a:srgbClr val="0070C0"/>
              </a:buClr>
            </a:pPr>
            <a:r>
              <a:rPr lang="en-US" dirty="0"/>
              <a:t>So you could use oxidation states to check that formulae are correct.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96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218171"/>
              </p:ext>
            </p:extLst>
          </p:nvPr>
        </p:nvGraphicFramePr>
        <p:xfrm>
          <a:off x="179512" y="2060848"/>
          <a:ext cx="5904656" cy="1965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76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  <a:endParaRPr lang="en-GB" sz="176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6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Common oxidation states</a:t>
                      </a:r>
                      <a:r>
                        <a:rPr lang="en-US" sz="176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76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compounds</a:t>
                      </a:r>
                      <a:endParaRPr lang="en-GB" sz="176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8177">
                <a:tc>
                  <a:txBody>
                    <a:bodyPr/>
                    <a:lstStyle/>
                    <a:p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Iron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+II and +III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74905">
                <a:tc>
                  <a:txBody>
                    <a:bodyPr/>
                    <a:lstStyle/>
                    <a:p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Copper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 and +II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Manganese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+II, +IV and +VII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6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Chronium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6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+III and VI</a:t>
                      </a:r>
                      <a:endParaRPr lang="en-GB" sz="176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287"/>
          <a:stretch/>
        </p:blipFill>
        <p:spPr>
          <a:xfrm>
            <a:off x="6178520" y="2138273"/>
            <a:ext cx="2680870" cy="15787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78520" y="3789040"/>
            <a:ext cx="26808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Tx/>
              <a:buChar char="▲"/>
            </a:pPr>
            <a:r>
              <a:rPr lang="en-US" sz="1600" dirty="0" smtClean="0">
                <a:solidFill>
                  <a:srgbClr val="000000"/>
                </a:solidFill>
                <a:latin typeface="FrutigerLTStd-Light"/>
              </a:rPr>
              <a:t>Copper </a:t>
            </a:r>
            <a:r>
              <a:rPr lang="en-US" sz="1600" dirty="0">
                <a:solidFill>
                  <a:srgbClr val="000000"/>
                </a:solidFill>
                <a:latin typeface="FrutigerLTStd-Light"/>
              </a:rPr>
              <a:t>in its three oxidation states:</a:t>
            </a:r>
          </a:p>
          <a:p>
            <a:r>
              <a:rPr lang="en-GB" sz="1600" dirty="0">
                <a:solidFill>
                  <a:srgbClr val="000000"/>
                </a:solidFill>
                <a:latin typeface="FrutigerLTStd-Light"/>
              </a:rPr>
              <a:t>A – copper metal, 0</a:t>
            </a:r>
          </a:p>
          <a:p>
            <a:r>
              <a:rPr lang="en-GB" sz="1600" dirty="0">
                <a:solidFill>
                  <a:srgbClr val="000000"/>
                </a:solidFill>
                <a:latin typeface="FrutigerLTStd-Light"/>
              </a:rPr>
              <a:t>B – copper(I) chloride, </a:t>
            </a:r>
            <a:r>
              <a:rPr lang="en-GB" sz="1600" dirty="0" smtClean="0">
                <a:solidFill>
                  <a:srgbClr val="000000"/>
                </a:solidFill>
                <a:latin typeface="MathematicalPi-One"/>
              </a:rPr>
              <a:t>+ </a:t>
            </a:r>
            <a:r>
              <a:rPr lang="en-GB" sz="1600" dirty="0">
                <a:solidFill>
                  <a:srgbClr val="000000"/>
                </a:solidFill>
                <a:latin typeface="FrutigerLTStd-Light"/>
              </a:rPr>
              <a:t>I</a:t>
            </a:r>
          </a:p>
          <a:p>
            <a:r>
              <a:rPr lang="en-GB" sz="1600" dirty="0">
                <a:solidFill>
                  <a:srgbClr val="000000"/>
                </a:solidFill>
                <a:latin typeface="FrutigerLTStd-Light"/>
              </a:rPr>
              <a:t>C – copper(II) chloride, </a:t>
            </a:r>
            <a:r>
              <a:rPr lang="en-GB" sz="1600" dirty="0" smtClean="0">
                <a:solidFill>
                  <a:srgbClr val="000000"/>
                </a:solidFill>
                <a:latin typeface="MathematicalPi-One"/>
              </a:rPr>
              <a:t>+ </a:t>
            </a:r>
            <a:r>
              <a:rPr lang="en-GB" sz="1600" dirty="0">
                <a:solidFill>
                  <a:srgbClr val="000000"/>
                </a:solidFill>
                <a:latin typeface="FrutigerLTStd-Light"/>
              </a:rPr>
              <a:t>II</a:t>
            </a:r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2771800" y="551723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NewAsterLTStd"/>
              </a:rPr>
              <a:t>MgCl</a:t>
            </a:r>
            <a:r>
              <a:rPr lang="en-GB" sz="800" dirty="0">
                <a:solidFill>
                  <a:srgbClr val="FF0000"/>
                </a:solidFill>
                <a:latin typeface="NewAsterLTStd"/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36814" y="6091730"/>
            <a:ext cx="4153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MathematicalPi-One"/>
              </a:rPr>
              <a:t>+</a:t>
            </a:r>
            <a:r>
              <a:rPr lang="pt-BR" dirty="0" smtClean="0">
                <a:solidFill>
                  <a:srgbClr val="FF0000"/>
                </a:solidFill>
                <a:latin typeface="NewAsterLTStd"/>
              </a:rPr>
              <a:t>II 		2 </a:t>
            </a:r>
            <a:r>
              <a:rPr lang="pt-BR" dirty="0" smtClean="0">
                <a:solidFill>
                  <a:srgbClr val="FF0000"/>
                </a:solidFill>
                <a:latin typeface="MathematicalPi-One"/>
              </a:rPr>
              <a:t>X -</a:t>
            </a:r>
            <a:r>
              <a:rPr lang="pt-BR" dirty="0" smtClean="0">
                <a:solidFill>
                  <a:srgbClr val="FF0000"/>
                </a:solidFill>
                <a:latin typeface="NewAsterLTStd"/>
              </a:rPr>
              <a:t>I 	Total </a:t>
            </a:r>
            <a:r>
              <a:rPr lang="pt-BR" dirty="0" smtClean="0">
                <a:solidFill>
                  <a:srgbClr val="FF0000"/>
                </a:solidFill>
                <a:latin typeface="MathematicalPi-One"/>
              </a:rPr>
              <a:t>= </a:t>
            </a:r>
            <a:r>
              <a:rPr lang="pt-BR" dirty="0">
                <a:solidFill>
                  <a:srgbClr val="FF0000"/>
                </a:solidFill>
                <a:latin typeface="NewAsterLTStd"/>
              </a:rPr>
              <a:t>zero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39752" y="5818536"/>
            <a:ext cx="432048" cy="2731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563888" y="5805264"/>
            <a:ext cx="377800" cy="2864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8300524" y="1052736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767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3200" dirty="0" smtClean="0"/>
              <a:t>7.3 – </a:t>
            </a:r>
            <a:r>
              <a:rPr lang="en-US" sz="3200" dirty="0"/>
              <a:t>Redox and </a:t>
            </a:r>
            <a:r>
              <a:rPr lang="en-US" sz="3200" dirty="0" smtClean="0"/>
              <a:t>Changes </a:t>
            </a:r>
            <a:r>
              <a:rPr lang="en-US" sz="3200" dirty="0"/>
              <a:t>in </a:t>
            </a:r>
            <a:r>
              <a:rPr lang="en-US" sz="3200" dirty="0" smtClean="0"/>
              <a:t>Oxidation State</a:t>
            </a:r>
            <a:endParaRPr lang="en-GB" sz="32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79878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1900" b="1" dirty="0" smtClean="0">
                <a:solidFill>
                  <a:srgbClr val="C00000"/>
                </a:solidFill>
              </a:rPr>
              <a:t>Using </a:t>
            </a:r>
            <a:r>
              <a:rPr lang="en-US" sz="1900" b="1" dirty="0">
                <a:solidFill>
                  <a:srgbClr val="C00000"/>
                </a:solidFill>
              </a:rPr>
              <a:t>oxidation states to identify redox reactions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900" b="1" i="1" dirty="0"/>
              <a:t>Example 1 </a:t>
            </a:r>
            <a:r>
              <a:rPr lang="en-US" sz="1900" b="1" i="1" dirty="0" smtClean="0"/>
              <a:t>  </a:t>
            </a:r>
            <a:r>
              <a:rPr lang="en-US" sz="1900" dirty="0" smtClean="0"/>
              <a:t>Iron </a:t>
            </a:r>
            <a:r>
              <a:rPr lang="en-US" sz="1900" dirty="0"/>
              <a:t>reacts with sulfur to form iron(II)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sulfide</a:t>
            </a:r>
            <a:r>
              <a:rPr lang="en-US" sz="1900" dirty="0"/>
              <a:t>:</a:t>
            </a:r>
          </a:p>
          <a:p>
            <a:pPr>
              <a:buClr>
                <a:srgbClr val="0070C0"/>
              </a:buClr>
            </a:pPr>
            <a:r>
              <a:rPr lang="en-US" sz="1900" dirty="0" smtClean="0"/>
              <a:t>	</a:t>
            </a:r>
            <a:r>
              <a:rPr lang="en-US" sz="1900" b="1" dirty="0" smtClean="0">
                <a:solidFill>
                  <a:srgbClr val="FF0000"/>
                </a:solidFill>
              </a:rPr>
              <a:t>Fe </a:t>
            </a:r>
            <a:r>
              <a:rPr lang="en-US" sz="1900" b="1" dirty="0">
                <a:solidFill>
                  <a:srgbClr val="FF0000"/>
                </a:solidFill>
              </a:rPr>
              <a:t>(</a:t>
            </a:r>
            <a:r>
              <a:rPr lang="en-US" sz="1900" b="1" i="1" dirty="0">
                <a:solidFill>
                  <a:srgbClr val="FF0000"/>
                </a:solidFill>
              </a:rPr>
              <a:t>s</a:t>
            </a:r>
            <a:r>
              <a:rPr lang="en-US" sz="1900" b="1" dirty="0">
                <a:solidFill>
                  <a:srgbClr val="FF0000"/>
                </a:solidFill>
              </a:rPr>
              <a:t>) </a:t>
            </a:r>
            <a:r>
              <a:rPr lang="en-US" sz="1900" b="1" dirty="0" smtClean="0">
                <a:solidFill>
                  <a:srgbClr val="FF0000"/>
                </a:solidFill>
              </a:rPr>
              <a:t>+ </a:t>
            </a:r>
            <a:r>
              <a:rPr lang="en-US" sz="1900" b="1" dirty="0">
                <a:solidFill>
                  <a:srgbClr val="FF0000"/>
                </a:solidFill>
              </a:rPr>
              <a:t>S (</a:t>
            </a:r>
            <a:r>
              <a:rPr lang="en-US" sz="1900" b="1" i="1" dirty="0">
                <a:solidFill>
                  <a:srgbClr val="FF0000"/>
                </a:solidFill>
              </a:rPr>
              <a:t>s</a:t>
            </a:r>
            <a:r>
              <a:rPr lang="en-US" sz="1900" b="1" dirty="0">
                <a:solidFill>
                  <a:srgbClr val="FF0000"/>
                </a:solidFill>
              </a:rPr>
              <a:t>) </a:t>
            </a:r>
            <a:r>
              <a:rPr lang="en-US" sz="19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 </a:t>
            </a:r>
            <a:r>
              <a:rPr lang="en-US" sz="1900" b="1" dirty="0" err="1" smtClean="0">
                <a:solidFill>
                  <a:srgbClr val="FF0000"/>
                </a:solidFill>
              </a:rPr>
              <a:t>FeS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>
                <a:solidFill>
                  <a:srgbClr val="FF0000"/>
                </a:solidFill>
              </a:rPr>
              <a:t>(</a:t>
            </a:r>
            <a:r>
              <a:rPr lang="en-US" sz="1900" b="1" i="1" dirty="0">
                <a:solidFill>
                  <a:srgbClr val="FF0000"/>
                </a:solidFill>
              </a:rPr>
              <a:t>s</a:t>
            </a:r>
            <a:r>
              <a:rPr lang="en-US" sz="1900" b="1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US" sz="1900" dirty="0" smtClean="0"/>
              <a:t>	    0 	   0 	 +II  −II</a:t>
            </a:r>
            <a:endParaRPr lang="en-US" sz="190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The oxidation states are shown, using the rules on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slide 24. There </a:t>
            </a:r>
            <a:r>
              <a:rPr lang="en-US" sz="1900" dirty="0"/>
              <a:t>has been a change in oxidation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states</a:t>
            </a:r>
            <a:r>
              <a:rPr lang="en-US" sz="1900" dirty="0"/>
              <a:t>. So this is a redox reaction.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900" b="1" i="1" dirty="0"/>
              <a:t>Example 2 </a:t>
            </a:r>
            <a:r>
              <a:rPr lang="en-US" sz="1900" b="1" i="1" dirty="0" smtClean="0"/>
              <a:t>   </a:t>
            </a:r>
            <a:r>
              <a:rPr lang="en-US" sz="1900" dirty="0" smtClean="0"/>
              <a:t>When </a:t>
            </a:r>
            <a:r>
              <a:rPr lang="en-US" sz="1900" dirty="0"/>
              <a:t>chlorine is bubbled through a </a:t>
            </a:r>
            <a:r>
              <a:rPr lang="en-IE" sz="1900" dirty="0" smtClean="0"/>
              <a:t/>
            </a:r>
            <a:br>
              <a:rPr lang="en-IE" sz="1900" dirty="0" smtClean="0"/>
            </a:br>
            <a:r>
              <a:rPr lang="en-US" sz="1900" dirty="0" smtClean="0"/>
              <a:t>solution </a:t>
            </a:r>
            <a:r>
              <a:rPr lang="en-US" sz="1900" dirty="0"/>
              <a:t>of </a:t>
            </a:r>
            <a:r>
              <a:rPr lang="en-US" sz="1900" dirty="0" smtClean="0"/>
              <a:t>iron(II) chloride</a:t>
            </a:r>
            <a:r>
              <a:rPr lang="en-US" sz="1900" dirty="0"/>
              <a:t>, iron(III) </a:t>
            </a:r>
            <a:r>
              <a:rPr lang="en-US" sz="1900" dirty="0" err="1"/>
              <a:t>choride</a:t>
            </a:r>
            <a:r>
              <a:rPr lang="en-US" sz="1900" dirty="0"/>
              <a:t> is formed.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The </a:t>
            </a:r>
            <a:r>
              <a:rPr lang="en-US" sz="1900" dirty="0"/>
              <a:t>equation and oxidation states are:</a:t>
            </a:r>
          </a:p>
          <a:p>
            <a:pPr>
              <a:buClr>
                <a:srgbClr val="0070C0"/>
              </a:buClr>
            </a:pPr>
            <a:r>
              <a:rPr lang="en-US" sz="1900" b="1" dirty="0" smtClean="0">
                <a:solidFill>
                  <a:srgbClr val="FF0000"/>
                </a:solidFill>
              </a:rPr>
              <a:t>	2FeCl</a:t>
            </a:r>
            <a:r>
              <a:rPr lang="en-US" sz="19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>
                <a:solidFill>
                  <a:srgbClr val="FF0000"/>
                </a:solidFill>
              </a:rPr>
              <a:t>(</a:t>
            </a:r>
            <a:r>
              <a:rPr lang="en-US" sz="1900" b="1" i="1" dirty="0" err="1">
                <a:solidFill>
                  <a:srgbClr val="FF0000"/>
                </a:solidFill>
              </a:rPr>
              <a:t>aq</a:t>
            </a:r>
            <a:r>
              <a:rPr lang="en-US" sz="1900" b="1" dirty="0">
                <a:solidFill>
                  <a:srgbClr val="FF0000"/>
                </a:solidFill>
              </a:rPr>
              <a:t>) </a:t>
            </a:r>
            <a:r>
              <a:rPr lang="en-US" sz="1900" b="1" dirty="0" smtClean="0">
                <a:solidFill>
                  <a:srgbClr val="FF0000"/>
                </a:solidFill>
              </a:rPr>
              <a:t>+ </a:t>
            </a:r>
            <a:r>
              <a:rPr lang="en-US" sz="1900" b="1" dirty="0">
                <a:solidFill>
                  <a:srgbClr val="FF0000"/>
                </a:solidFill>
              </a:rPr>
              <a:t>Cl</a:t>
            </a:r>
            <a:r>
              <a:rPr lang="en-US" sz="1900" b="1" baseline="-25000" dirty="0">
                <a:solidFill>
                  <a:srgbClr val="FF0000"/>
                </a:solidFill>
              </a:rPr>
              <a:t>2</a:t>
            </a:r>
            <a:r>
              <a:rPr lang="en-US" sz="1900" b="1" dirty="0">
                <a:solidFill>
                  <a:srgbClr val="FF0000"/>
                </a:solidFill>
              </a:rPr>
              <a:t> (</a:t>
            </a:r>
            <a:r>
              <a:rPr lang="en-US" sz="1900" b="1" i="1" dirty="0" err="1">
                <a:solidFill>
                  <a:srgbClr val="FF0000"/>
                </a:solidFill>
              </a:rPr>
              <a:t>aq</a:t>
            </a:r>
            <a:r>
              <a:rPr lang="en-US" sz="1900" b="1" dirty="0">
                <a:solidFill>
                  <a:srgbClr val="FF0000"/>
                </a:solidFill>
              </a:rPr>
              <a:t>) </a:t>
            </a:r>
            <a:r>
              <a:rPr lang="en-US" sz="19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9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900" b="1" dirty="0" smtClean="0">
                <a:solidFill>
                  <a:srgbClr val="FF0000"/>
                </a:solidFill>
              </a:rPr>
              <a:t>2FeCl</a:t>
            </a:r>
            <a:r>
              <a:rPr lang="en-US" sz="190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>
                <a:solidFill>
                  <a:srgbClr val="FF0000"/>
                </a:solidFill>
              </a:rPr>
              <a:t>(</a:t>
            </a:r>
            <a:r>
              <a:rPr lang="en-US" sz="1900" b="1" i="1" dirty="0" err="1">
                <a:solidFill>
                  <a:srgbClr val="FF0000"/>
                </a:solidFill>
              </a:rPr>
              <a:t>aq</a:t>
            </a:r>
            <a:r>
              <a:rPr lang="en-US" sz="1900" b="1" dirty="0" smtClean="0">
                <a:solidFill>
                  <a:srgbClr val="FF0000"/>
                </a:solidFill>
              </a:rPr>
              <a:t>)</a:t>
            </a:r>
            <a:endParaRPr lang="en-US" sz="1900" b="1" dirty="0">
              <a:solidFill>
                <a:srgbClr val="FF0000"/>
              </a:solidFill>
            </a:endParaRPr>
          </a:p>
          <a:p>
            <a:pPr>
              <a:buClr>
                <a:srgbClr val="0070C0"/>
              </a:buClr>
            </a:pPr>
            <a:r>
              <a:rPr lang="en-US" sz="1900" dirty="0" smtClean="0"/>
              <a:t>	+II −I 		0 	  +III −I</a:t>
            </a:r>
          </a:p>
          <a:p>
            <a:pPr>
              <a:buClr>
                <a:srgbClr val="0070C0"/>
              </a:buClr>
            </a:pPr>
            <a:r>
              <a:rPr lang="en-US" sz="1900" dirty="0" smtClean="0"/>
              <a:t>      There has been a change in oxidation states. So this is a redox reaction.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900" b="1" i="1" dirty="0" smtClean="0"/>
              <a:t>Example </a:t>
            </a:r>
            <a:r>
              <a:rPr lang="en-US" sz="1900" b="1" i="1" dirty="0"/>
              <a:t>3</a:t>
            </a:r>
            <a:r>
              <a:rPr lang="en-US" sz="1900" dirty="0"/>
              <a:t> </a:t>
            </a:r>
            <a:r>
              <a:rPr lang="en-US" sz="1900" dirty="0" smtClean="0"/>
              <a:t>   When </a:t>
            </a:r>
            <a:r>
              <a:rPr lang="en-US" sz="1900" dirty="0"/>
              <a:t>ammonia and hydrogen chloride gases mix, they </a:t>
            </a:r>
            <a:r>
              <a:rPr lang="en-US" sz="1900" dirty="0" smtClean="0"/>
              <a:t>react to </a:t>
            </a:r>
            <a:r>
              <a:rPr lang="en-US" sz="1900" dirty="0"/>
              <a:t>form ammonium chloride. The equation and oxidation states are:</a:t>
            </a:r>
          </a:p>
          <a:p>
            <a:pPr>
              <a:buClr>
                <a:srgbClr val="0070C0"/>
              </a:buClr>
            </a:pPr>
            <a:r>
              <a:rPr lang="en-US" sz="1900" dirty="0" smtClean="0"/>
              <a:t>	</a:t>
            </a:r>
            <a:r>
              <a:rPr lang="en-US" sz="1900" b="1" dirty="0" smtClean="0">
                <a:solidFill>
                  <a:srgbClr val="FF0000"/>
                </a:solidFill>
              </a:rPr>
              <a:t>NH</a:t>
            </a:r>
            <a:r>
              <a:rPr lang="en-US" sz="190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>
                <a:solidFill>
                  <a:srgbClr val="FF0000"/>
                </a:solidFill>
              </a:rPr>
              <a:t>(</a:t>
            </a:r>
            <a:r>
              <a:rPr lang="en-US" sz="1900" b="1" i="1" dirty="0">
                <a:solidFill>
                  <a:srgbClr val="FF0000"/>
                </a:solidFill>
              </a:rPr>
              <a:t>g</a:t>
            </a:r>
            <a:r>
              <a:rPr lang="en-US" sz="1900" b="1" dirty="0">
                <a:solidFill>
                  <a:srgbClr val="FF0000"/>
                </a:solidFill>
              </a:rPr>
              <a:t>) </a:t>
            </a:r>
            <a:r>
              <a:rPr lang="en-US" sz="1900" b="1" dirty="0" smtClean="0">
                <a:solidFill>
                  <a:srgbClr val="FF0000"/>
                </a:solidFill>
              </a:rPr>
              <a:t>+ </a:t>
            </a:r>
            <a:r>
              <a:rPr lang="en-US" sz="1900" b="1" dirty="0" err="1">
                <a:solidFill>
                  <a:srgbClr val="FF0000"/>
                </a:solidFill>
              </a:rPr>
              <a:t>HCl</a:t>
            </a:r>
            <a:r>
              <a:rPr lang="en-US" sz="1900" b="1" dirty="0">
                <a:solidFill>
                  <a:srgbClr val="FF0000"/>
                </a:solidFill>
              </a:rPr>
              <a:t> (</a:t>
            </a:r>
            <a:r>
              <a:rPr lang="en-US" sz="1900" b="1" i="1" dirty="0">
                <a:solidFill>
                  <a:srgbClr val="FF0000"/>
                </a:solidFill>
              </a:rPr>
              <a:t>g</a:t>
            </a:r>
            <a:r>
              <a:rPr lang="en-US" sz="1900" b="1" dirty="0">
                <a:solidFill>
                  <a:srgbClr val="FF0000"/>
                </a:solidFill>
              </a:rPr>
              <a:t>) </a:t>
            </a:r>
            <a:r>
              <a:rPr lang="en-US" sz="190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9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 </a:t>
            </a:r>
            <a:r>
              <a:rPr lang="en-US" sz="1900" b="1" dirty="0" smtClean="0">
                <a:solidFill>
                  <a:srgbClr val="FF0000"/>
                </a:solidFill>
              </a:rPr>
              <a:t>NH</a:t>
            </a:r>
            <a:r>
              <a:rPr lang="en-US" sz="190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1900" b="1" dirty="0" smtClean="0">
                <a:solidFill>
                  <a:srgbClr val="FF0000"/>
                </a:solidFill>
              </a:rPr>
              <a:t>Cl </a:t>
            </a:r>
            <a:r>
              <a:rPr lang="en-US" sz="1900" b="1" dirty="0">
                <a:solidFill>
                  <a:srgbClr val="FF0000"/>
                </a:solidFill>
              </a:rPr>
              <a:t>(</a:t>
            </a:r>
            <a:r>
              <a:rPr lang="en-US" sz="1900" b="1" i="1" dirty="0">
                <a:solidFill>
                  <a:srgbClr val="FF0000"/>
                </a:solidFill>
              </a:rPr>
              <a:t>s</a:t>
            </a:r>
            <a:r>
              <a:rPr lang="en-US" sz="1900" b="1" dirty="0">
                <a:solidFill>
                  <a:srgbClr val="FF0000"/>
                </a:solidFill>
              </a:rPr>
              <a:t>)</a:t>
            </a:r>
          </a:p>
          <a:p>
            <a:pPr marL="173038">
              <a:buClr>
                <a:srgbClr val="0070C0"/>
              </a:buClr>
            </a:pPr>
            <a:r>
              <a:rPr lang="en-US" sz="1900" dirty="0" smtClean="0"/>
              <a:t>	-III +I 	    +I -I 	          -III +I – I</a:t>
            </a:r>
            <a:br>
              <a:rPr lang="en-US" sz="1900" dirty="0" smtClean="0"/>
            </a:br>
            <a:r>
              <a:rPr lang="en-US" sz="1900" dirty="0" smtClean="0"/>
              <a:t>There </a:t>
            </a:r>
            <a:r>
              <a:rPr lang="en-US" sz="1900" dirty="0"/>
              <a:t>has been no change in oxidation states. So this is not a redox reaction.</a:t>
            </a:r>
            <a:endParaRPr lang="en-US" sz="1900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97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72200" y="2897649"/>
            <a:ext cx="24871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FF0000"/>
              </a:buClr>
              <a:buFontTx/>
              <a:buChar char="▲"/>
            </a:pPr>
            <a:r>
              <a:rPr lang="en-US" sz="1600" dirty="0">
                <a:solidFill>
                  <a:srgbClr val="000000"/>
                </a:solidFill>
                <a:latin typeface="FrutigerLTStd-Light"/>
              </a:rPr>
              <a:t>Iron filings reacting with </a:t>
            </a:r>
            <a:r>
              <a:rPr lang="en-US" sz="1600" dirty="0" smtClean="0">
                <a:solidFill>
                  <a:srgbClr val="000000"/>
                </a:solidFill>
                <a:latin typeface="FrutigerLTStd-Light"/>
              </a:rPr>
              <a:t>sulfur. You </a:t>
            </a:r>
            <a:r>
              <a:rPr lang="en-US" sz="1600" dirty="0">
                <a:solidFill>
                  <a:srgbClr val="000000"/>
                </a:solidFill>
                <a:latin typeface="FrutigerLTStd-Light"/>
              </a:rPr>
              <a:t>need heat to start the reaction off </a:t>
            </a:r>
            <a:r>
              <a:rPr lang="en-US" sz="1600" dirty="0" smtClean="0">
                <a:solidFill>
                  <a:srgbClr val="000000"/>
                </a:solidFill>
                <a:latin typeface="FrutigerLTStd-Light"/>
              </a:rPr>
              <a:t>– but </a:t>
            </a:r>
            <a:r>
              <a:rPr lang="en-US" sz="1600" dirty="0">
                <a:solidFill>
                  <a:srgbClr val="000000"/>
                </a:solidFill>
                <a:latin typeface="FrutigerLTStd-Light"/>
              </a:rPr>
              <a:t>then it gives out heat.</a:t>
            </a:r>
            <a:endParaRPr lang="en-GB" sz="16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14" t="9571" b="17151"/>
          <a:stretch/>
        </p:blipFill>
        <p:spPr>
          <a:xfrm>
            <a:off x="6415176" y="1124743"/>
            <a:ext cx="2477304" cy="1778123"/>
          </a:xfrm>
          <a:prstGeom prst="rect">
            <a:avLst/>
          </a:prstGeom>
        </p:spPr>
      </p:pic>
      <p:sp>
        <p:nvSpPr>
          <p:cNvPr id="24" name="TextBox 23">
            <a:hlinkClick r:id="rId4" action="ppaction://hlinkfile"/>
          </p:cNvPr>
          <p:cNvSpPr txBox="1"/>
          <p:nvPr/>
        </p:nvSpPr>
        <p:spPr>
          <a:xfrm>
            <a:off x="6372200" y="4437112"/>
            <a:ext cx="2487190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IE" b="1" dirty="0" smtClean="0"/>
              <a:t>Redox and Oxidation</a:t>
            </a:r>
            <a:endParaRPr lang="en-GB" b="1" dirty="0"/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8300524" y="5589240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2063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3200" dirty="0"/>
              <a:t>7.3 – </a:t>
            </a:r>
            <a:r>
              <a:rPr lang="en-US" sz="3200" dirty="0"/>
              <a:t>Redox and Changes in Oxidation State</a:t>
            </a:r>
            <a:endParaRPr lang="en-GB" sz="320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97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9512" y="1125899"/>
            <a:ext cx="8699936" cy="5481501"/>
          </a:xfrm>
          <a:prstGeom prst="rect">
            <a:avLst/>
          </a:prstGeom>
          <a:solidFill>
            <a:srgbClr val="F5FC9A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080" b="1" dirty="0" smtClean="0"/>
              <a:t>a</a:t>
            </a:r>
            <a:r>
              <a:rPr lang="en-US" sz="2080" dirty="0" smtClean="0"/>
              <a:t> </a:t>
            </a:r>
            <a:r>
              <a:rPr lang="en-US" sz="2080" dirty="0"/>
              <a:t>Write a word equation for this </a:t>
            </a:r>
            <a:r>
              <a:rPr lang="en-US" sz="2080" dirty="0" smtClean="0"/>
              <a:t>reaction: </a:t>
            </a:r>
            <a:r>
              <a:rPr lang="en-US" sz="2080" b="1" dirty="0" smtClean="0">
                <a:solidFill>
                  <a:srgbClr val="FF0000"/>
                </a:solidFill>
              </a:rPr>
              <a:t>2H</a:t>
            </a:r>
            <a:r>
              <a:rPr lang="en-US" sz="208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80" b="1" dirty="0" smtClean="0">
                <a:solidFill>
                  <a:srgbClr val="FF0000"/>
                </a:solidFill>
              </a:rPr>
              <a:t> </a:t>
            </a:r>
            <a:r>
              <a:rPr lang="en-US" sz="2080" b="1" dirty="0">
                <a:solidFill>
                  <a:srgbClr val="FF0000"/>
                </a:solidFill>
              </a:rPr>
              <a:t>(</a:t>
            </a:r>
            <a:r>
              <a:rPr lang="en-US" sz="2080" b="1" i="1" dirty="0">
                <a:solidFill>
                  <a:srgbClr val="FF0000"/>
                </a:solidFill>
              </a:rPr>
              <a:t>g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 smtClean="0">
                <a:solidFill>
                  <a:srgbClr val="FF0000"/>
                </a:solidFill>
              </a:rPr>
              <a:t>+ </a:t>
            </a:r>
            <a:r>
              <a:rPr lang="en-US" sz="2080" b="1" dirty="0">
                <a:solidFill>
                  <a:srgbClr val="FF0000"/>
                </a:solidFill>
              </a:rPr>
              <a:t>O</a:t>
            </a:r>
            <a:r>
              <a:rPr lang="en-US" sz="2080" b="1" baseline="-25000" dirty="0">
                <a:solidFill>
                  <a:srgbClr val="FF0000"/>
                </a:solidFill>
              </a:rPr>
              <a:t>2</a:t>
            </a:r>
            <a:r>
              <a:rPr lang="en-US" sz="2080" b="1" dirty="0">
                <a:solidFill>
                  <a:srgbClr val="FF0000"/>
                </a:solidFill>
              </a:rPr>
              <a:t> (</a:t>
            </a:r>
            <a:r>
              <a:rPr lang="en-US" sz="2080" b="1" i="1" dirty="0">
                <a:solidFill>
                  <a:srgbClr val="FF0000"/>
                </a:solidFill>
              </a:rPr>
              <a:t>g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80" b="1" dirty="0" smtClean="0">
                <a:solidFill>
                  <a:srgbClr val="FF0000"/>
                </a:solidFill>
              </a:rPr>
              <a:t>2H2O </a:t>
            </a:r>
            <a:r>
              <a:rPr lang="en-US" sz="2080" b="1" dirty="0">
                <a:solidFill>
                  <a:srgbClr val="FF0000"/>
                </a:solidFill>
              </a:rPr>
              <a:t>(</a:t>
            </a:r>
            <a:r>
              <a:rPr lang="en-US" sz="2080" b="1" i="1" dirty="0" smtClean="0">
                <a:solidFill>
                  <a:srgbClr val="FF0000"/>
                </a:solidFill>
              </a:rPr>
              <a:t>l</a:t>
            </a:r>
            <a:r>
              <a:rPr lang="en-US" sz="2080" b="1" dirty="0" smtClean="0">
                <a:solidFill>
                  <a:srgbClr val="FF0000"/>
                </a:solidFill>
              </a:rPr>
              <a:t>)</a:t>
            </a:r>
            <a:br>
              <a:rPr lang="en-US" sz="2080" b="1" dirty="0" smtClean="0">
                <a:solidFill>
                  <a:srgbClr val="FF0000"/>
                </a:solidFill>
              </a:rPr>
            </a:br>
            <a:r>
              <a:rPr lang="en-US" sz="2080" b="1" dirty="0" smtClean="0"/>
              <a:t>b</a:t>
            </a:r>
            <a:r>
              <a:rPr lang="en-US" sz="2080" dirty="0" smtClean="0"/>
              <a:t> </a:t>
            </a:r>
            <a:r>
              <a:rPr lang="en-US" sz="2080" dirty="0"/>
              <a:t>Now copy out the chemical equation from a. </a:t>
            </a:r>
            <a:r>
              <a:rPr lang="en-US" sz="2080" dirty="0" smtClean="0"/>
              <a:t>Below each </a:t>
            </a:r>
            <a:r>
              <a:rPr lang="en-US" sz="2080" dirty="0"/>
              <a:t>symbol write the oxidation state of the </a:t>
            </a:r>
            <a:r>
              <a:rPr lang="en-US" sz="2080" dirty="0" smtClean="0"/>
              <a:t>atoms.</a:t>
            </a:r>
            <a:br>
              <a:rPr lang="en-US" sz="2080" dirty="0" smtClean="0"/>
            </a:br>
            <a:r>
              <a:rPr lang="en-US" sz="2080" b="1" dirty="0" smtClean="0"/>
              <a:t>c</a:t>
            </a:r>
            <a:r>
              <a:rPr lang="en-US" sz="2080" dirty="0" smtClean="0"/>
              <a:t> </a:t>
            </a:r>
            <a:r>
              <a:rPr lang="en-US" sz="2080" dirty="0"/>
              <a:t>Is the reaction a redox reaction? Give </a:t>
            </a:r>
            <a:r>
              <a:rPr lang="en-US" sz="2080" dirty="0" smtClean="0"/>
              <a:t>evidence.</a:t>
            </a:r>
            <a:br>
              <a:rPr lang="en-US" sz="2080" dirty="0" smtClean="0"/>
            </a:br>
            <a:r>
              <a:rPr lang="en-US" sz="2080" b="1" dirty="0" smtClean="0"/>
              <a:t>d</a:t>
            </a:r>
            <a:r>
              <a:rPr lang="en-US" sz="2080" dirty="0" smtClean="0"/>
              <a:t> </a:t>
            </a:r>
            <a:r>
              <a:rPr lang="en-US" sz="2080" dirty="0"/>
              <a:t>Say which substance is oxidised, and which reduced.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080" dirty="0" smtClean="0"/>
              <a:t>Repeat </a:t>
            </a:r>
            <a:r>
              <a:rPr lang="en-US" sz="2080" dirty="0"/>
              <a:t>the steps in question 1 for each of these </a:t>
            </a:r>
            <a:r>
              <a:rPr lang="en-US" sz="2080" dirty="0" smtClean="0"/>
              <a:t>equations:</a:t>
            </a:r>
            <a:br>
              <a:rPr lang="en-US" sz="2080" dirty="0" smtClean="0"/>
            </a:br>
            <a:r>
              <a:rPr lang="en-US" sz="2080" b="1" dirty="0" err="1" smtClean="0"/>
              <a:t>i</a:t>
            </a:r>
            <a:r>
              <a:rPr lang="en-US" sz="2080" dirty="0" smtClean="0"/>
              <a:t>   </a:t>
            </a:r>
            <a:r>
              <a:rPr lang="en-US" sz="2080" b="1" dirty="0" smtClean="0">
                <a:solidFill>
                  <a:srgbClr val="FF0000"/>
                </a:solidFill>
              </a:rPr>
              <a:t>2KBr </a:t>
            </a:r>
            <a:r>
              <a:rPr lang="en-US" sz="2080" b="1" dirty="0">
                <a:solidFill>
                  <a:srgbClr val="FF0000"/>
                </a:solidFill>
              </a:rPr>
              <a:t>(</a:t>
            </a:r>
            <a:r>
              <a:rPr lang="en-US" sz="2080" b="1" i="1" dirty="0">
                <a:solidFill>
                  <a:srgbClr val="FF0000"/>
                </a:solidFill>
              </a:rPr>
              <a:t>s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80" b="1" dirty="0" smtClean="0">
                <a:solidFill>
                  <a:srgbClr val="FF0000"/>
                </a:solidFill>
              </a:rPr>
              <a:t>2K (</a:t>
            </a:r>
            <a:r>
              <a:rPr lang="en-US" sz="2080" b="1" i="1" dirty="0" smtClean="0">
                <a:solidFill>
                  <a:srgbClr val="FF0000"/>
                </a:solidFill>
              </a:rPr>
              <a:t>s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 smtClean="0">
                <a:solidFill>
                  <a:srgbClr val="FF0000"/>
                </a:solidFill>
              </a:rPr>
              <a:t>+ </a:t>
            </a:r>
            <a:r>
              <a:rPr lang="en-US" sz="2080" b="1" dirty="0">
                <a:solidFill>
                  <a:srgbClr val="FF0000"/>
                </a:solidFill>
              </a:rPr>
              <a:t>Br</a:t>
            </a:r>
            <a:r>
              <a:rPr lang="en-US" sz="2080" b="1" baseline="-25000" dirty="0">
                <a:solidFill>
                  <a:srgbClr val="FF0000"/>
                </a:solidFill>
              </a:rPr>
              <a:t>2</a:t>
            </a:r>
            <a:r>
              <a:rPr lang="en-US" sz="2080" b="1" dirty="0">
                <a:solidFill>
                  <a:srgbClr val="FF0000"/>
                </a:solidFill>
              </a:rPr>
              <a:t> (</a:t>
            </a:r>
            <a:r>
              <a:rPr lang="en-US" sz="2080" b="1" i="1" dirty="0" smtClean="0">
                <a:solidFill>
                  <a:srgbClr val="FF0000"/>
                </a:solidFill>
              </a:rPr>
              <a:t>l</a:t>
            </a:r>
            <a:r>
              <a:rPr lang="en-US" sz="2080" b="1" dirty="0" smtClean="0">
                <a:solidFill>
                  <a:srgbClr val="FF0000"/>
                </a:solidFill>
              </a:rPr>
              <a:t>)</a:t>
            </a:r>
            <a:br>
              <a:rPr lang="en-US" sz="2080" b="1" dirty="0" smtClean="0">
                <a:solidFill>
                  <a:srgbClr val="FF0000"/>
                </a:solidFill>
              </a:rPr>
            </a:br>
            <a:r>
              <a:rPr lang="en-US" sz="2080" b="1" dirty="0" smtClean="0"/>
              <a:t>ii</a:t>
            </a:r>
            <a:r>
              <a:rPr lang="en-US" sz="2080" dirty="0" smtClean="0"/>
              <a:t>  </a:t>
            </a:r>
            <a:r>
              <a:rPr lang="en-US" sz="2080" b="1" dirty="0" smtClean="0">
                <a:solidFill>
                  <a:srgbClr val="FF0000"/>
                </a:solidFill>
              </a:rPr>
              <a:t>2KI </a:t>
            </a:r>
            <a:r>
              <a:rPr lang="en-US" sz="2080" b="1" dirty="0">
                <a:solidFill>
                  <a:srgbClr val="FF0000"/>
                </a:solidFill>
              </a:rPr>
              <a:t>(</a:t>
            </a:r>
            <a:r>
              <a:rPr lang="en-US" sz="2080" b="1" i="1" dirty="0" err="1">
                <a:solidFill>
                  <a:srgbClr val="FF0000"/>
                </a:solidFill>
              </a:rPr>
              <a:t>aq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 smtClean="0">
                <a:solidFill>
                  <a:srgbClr val="FF0000"/>
                </a:solidFill>
              </a:rPr>
              <a:t>+ </a:t>
            </a:r>
            <a:r>
              <a:rPr lang="en-US" sz="2080" b="1" dirty="0">
                <a:solidFill>
                  <a:srgbClr val="FF0000"/>
                </a:solidFill>
              </a:rPr>
              <a:t>Cl</a:t>
            </a:r>
            <a:r>
              <a:rPr lang="en-US" sz="2080" b="1" baseline="-25000" dirty="0">
                <a:solidFill>
                  <a:srgbClr val="FF0000"/>
                </a:solidFill>
              </a:rPr>
              <a:t>2</a:t>
            </a:r>
            <a:r>
              <a:rPr lang="en-US" sz="2080" b="1" dirty="0">
                <a:solidFill>
                  <a:srgbClr val="FF0000"/>
                </a:solidFill>
              </a:rPr>
              <a:t> (</a:t>
            </a:r>
            <a:r>
              <a:rPr lang="en-US" sz="2080" b="1" i="1" dirty="0">
                <a:solidFill>
                  <a:srgbClr val="FF0000"/>
                </a:solidFill>
              </a:rPr>
              <a:t>g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8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2080" b="1" dirty="0" smtClean="0">
                <a:solidFill>
                  <a:srgbClr val="FF0000"/>
                </a:solidFill>
              </a:rPr>
              <a:t>2KCl </a:t>
            </a:r>
            <a:r>
              <a:rPr lang="en-US" sz="2080" b="1" dirty="0">
                <a:solidFill>
                  <a:srgbClr val="FF0000"/>
                </a:solidFill>
              </a:rPr>
              <a:t>(</a:t>
            </a:r>
            <a:r>
              <a:rPr lang="en-US" sz="2080" b="1" i="1" dirty="0" err="1">
                <a:solidFill>
                  <a:srgbClr val="FF0000"/>
                </a:solidFill>
              </a:rPr>
              <a:t>aq</a:t>
            </a:r>
            <a:r>
              <a:rPr lang="en-US" sz="2080" b="1" dirty="0">
                <a:solidFill>
                  <a:srgbClr val="FF0000"/>
                </a:solidFill>
              </a:rPr>
              <a:t>) </a:t>
            </a:r>
            <a:r>
              <a:rPr lang="en-US" sz="2080" b="1" dirty="0" smtClean="0">
                <a:solidFill>
                  <a:srgbClr val="FF0000"/>
                </a:solidFill>
              </a:rPr>
              <a:t>+ </a:t>
            </a:r>
            <a:r>
              <a:rPr lang="en-US" sz="2080" b="1" dirty="0">
                <a:solidFill>
                  <a:srgbClr val="FF0000"/>
                </a:solidFill>
              </a:rPr>
              <a:t>I</a:t>
            </a:r>
            <a:r>
              <a:rPr lang="en-US" sz="2080" b="1" baseline="-25000" dirty="0">
                <a:solidFill>
                  <a:srgbClr val="FF0000"/>
                </a:solidFill>
              </a:rPr>
              <a:t>2</a:t>
            </a:r>
            <a:r>
              <a:rPr lang="en-US" sz="2080" b="1" dirty="0">
                <a:solidFill>
                  <a:srgbClr val="FF0000"/>
                </a:solidFill>
              </a:rPr>
              <a:t> (</a:t>
            </a:r>
            <a:r>
              <a:rPr lang="en-US" sz="2080" b="1" i="1" dirty="0" err="1">
                <a:solidFill>
                  <a:srgbClr val="FF0000"/>
                </a:solidFill>
              </a:rPr>
              <a:t>aq</a:t>
            </a:r>
            <a:r>
              <a:rPr lang="en-US" sz="2080" b="1" dirty="0">
                <a:solidFill>
                  <a:srgbClr val="FF0000"/>
                </a:solidFill>
              </a:rPr>
              <a:t>)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080" b="1" dirty="0" smtClean="0"/>
              <a:t>a</a:t>
            </a:r>
            <a:r>
              <a:rPr lang="en-US" sz="2080" dirty="0" smtClean="0"/>
              <a:t> </a:t>
            </a:r>
            <a:r>
              <a:rPr lang="en-US" sz="2080" dirty="0"/>
              <a:t>Read point 6 on </a:t>
            </a:r>
            <a:r>
              <a:rPr lang="en-US" sz="2080" dirty="0" smtClean="0"/>
              <a:t>slide 24 (Page 96).</a:t>
            </a:r>
            <a:br>
              <a:rPr lang="en-US" sz="2080" dirty="0" smtClean="0"/>
            </a:br>
            <a:r>
              <a:rPr lang="en-US" sz="2080" b="1" dirty="0" smtClean="0"/>
              <a:t>b</a:t>
            </a:r>
            <a:r>
              <a:rPr lang="en-US" sz="2080" dirty="0" smtClean="0"/>
              <a:t> </a:t>
            </a:r>
            <a:r>
              <a:rPr lang="en-US" sz="2080" dirty="0"/>
              <a:t>Using the idea in point 6, work out the oxidation state </a:t>
            </a:r>
            <a:r>
              <a:rPr lang="en-US" sz="2080" dirty="0" smtClean="0"/>
              <a:t>of the </a:t>
            </a:r>
            <a:r>
              <a:rPr lang="en-US" sz="2080" dirty="0"/>
              <a:t>carbon atoms in carbon dioxide, </a:t>
            </a:r>
            <a:r>
              <a:rPr lang="en-US" sz="2080" b="1" dirty="0" smtClean="0">
                <a:solidFill>
                  <a:srgbClr val="FF0000"/>
                </a:solidFill>
              </a:rPr>
              <a:t>CO</a:t>
            </a:r>
            <a:r>
              <a:rPr lang="en-US" sz="208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80" dirty="0" smtClean="0"/>
              <a:t>.</a:t>
            </a:r>
            <a:br>
              <a:rPr lang="en-US" sz="2080" dirty="0" smtClean="0"/>
            </a:br>
            <a:r>
              <a:rPr lang="en-US" sz="2080" b="1" dirty="0" smtClean="0"/>
              <a:t>c</a:t>
            </a:r>
            <a:r>
              <a:rPr lang="en-US" sz="2080" dirty="0" smtClean="0"/>
              <a:t> </a:t>
            </a:r>
            <a:r>
              <a:rPr lang="en-US" sz="2080" dirty="0"/>
              <a:t>Carbon burns in oxygen to form carbon </a:t>
            </a:r>
            <a:r>
              <a:rPr lang="en-US" sz="2080" dirty="0" smtClean="0"/>
              <a:t>dioxide.</a:t>
            </a:r>
            <a:br>
              <a:rPr lang="en-US" sz="2080" dirty="0" smtClean="0"/>
            </a:br>
            <a:r>
              <a:rPr lang="en-US" sz="2080" dirty="0" smtClean="0"/>
              <a:t>Write </a:t>
            </a:r>
            <a:r>
              <a:rPr lang="en-US" sz="2080" dirty="0"/>
              <a:t>a chemical equation for the </a:t>
            </a:r>
            <a:r>
              <a:rPr lang="en-US" sz="2080" dirty="0" smtClean="0"/>
              <a:t>reaction.</a:t>
            </a:r>
            <a:br>
              <a:rPr lang="en-US" sz="2080" dirty="0" smtClean="0"/>
            </a:br>
            <a:r>
              <a:rPr lang="en-US" sz="2080" b="1" dirty="0" smtClean="0"/>
              <a:t>d</a:t>
            </a:r>
            <a:r>
              <a:rPr lang="en-US" sz="2080" dirty="0" smtClean="0"/>
              <a:t> </a:t>
            </a:r>
            <a:r>
              <a:rPr lang="en-US" sz="2080" dirty="0"/>
              <a:t>Now using oxidation states, show that this is a </a:t>
            </a:r>
            <a:r>
              <a:rPr lang="en-US" sz="2080" dirty="0" smtClean="0"/>
              <a:t>redox reaction</a:t>
            </a:r>
            <a:r>
              <a:rPr lang="en-US" sz="2080" dirty="0"/>
              <a:t>, and say which substance is oxidised, </a:t>
            </a:r>
            <a:r>
              <a:rPr lang="en-US" sz="2080" dirty="0" smtClean="0"/>
              <a:t>and which </a:t>
            </a:r>
            <a:r>
              <a:rPr lang="en-US" sz="2080" dirty="0"/>
              <a:t>is reduced.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080" i="1" dirty="0" smtClean="0"/>
              <a:t>Every </a:t>
            </a:r>
            <a:r>
              <a:rPr lang="en-US" sz="2080" i="1" dirty="0"/>
              <a:t>reaction between two elements is a redox </a:t>
            </a:r>
            <a:r>
              <a:rPr lang="en-US" sz="2080" i="1" dirty="0" smtClean="0"/>
              <a:t>reaction.</a:t>
            </a:r>
            <a:r>
              <a:rPr lang="en-US" sz="2080" dirty="0" smtClean="0"/>
              <a:t/>
            </a:r>
            <a:br>
              <a:rPr lang="en-US" sz="2080" dirty="0" smtClean="0"/>
            </a:br>
            <a:r>
              <a:rPr lang="en-US" sz="2080" dirty="0" smtClean="0"/>
              <a:t>Do </a:t>
            </a:r>
            <a:r>
              <a:rPr lang="en-US" sz="2080" dirty="0"/>
              <a:t>you agree with this statement? Explain.</a:t>
            </a:r>
          </a:p>
        </p:txBody>
      </p:sp>
      <p:sp>
        <p:nvSpPr>
          <p:cNvPr id="26" name="TextBox 25">
            <a:hlinkClick r:id="rId3" action="ppaction://hlinkfile"/>
          </p:cNvPr>
          <p:cNvSpPr txBox="1"/>
          <p:nvPr/>
        </p:nvSpPr>
        <p:spPr>
          <a:xfrm>
            <a:off x="8244408" y="4470211"/>
            <a:ext cx="56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 rot="1078849">
            <a:off x="8610964" y="946336"/>
            <a:ext cx="504056" cy="504056"/>
          </a:xfrm>
          <a:prstGeom prst="ellipse">
            <a:avLst/>
          </a:prstGeom>
          <a:solidFill>
            <a:srgbClr val="0070C0"/>
          </a:solidFill>
          <a:ln w="57150">
            <a:solidFill>
              <a:srgbClr val="F5FC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8172400" y="5766355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5159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IE" sz="3800" dirty="0" smtClean="0"/>
              <a:t>7.4 - </a:t>
            </a:r>
            <a:r>
              <a:rPr lang="en-GB" sz="3800" dirty="0"/>
              <a:t>Oxidising and </a:t>
            </a:r>
            <a:r>
              <a:rPr lang="en-GB" sz="3800" dirty="0" smtClean="0"/>
              <a:t>Reducing Agents</a:t>
            </a:r>
            <a:endParaRPr lang="en-GB" sz="38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79878" cy="566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130" b="1" dirty="0" smtClean="0">
                <a:solidFill>
                  <a:srgbClr val="C00000"/>
                </a:solidFill>
              </a:rPr>
              <a:t>What </a:t>
            </a:r>
            <a:r>
              <a:rPr lang="en-US" sz="2130" b="1" dirty="0">
                <a:solidFill>
                  <a:srgbClr val="C00000"/>
                </a:solidFill>
              </a:rPr>
              <a:t>are oxidising and reducing agents?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130" dirty="0" smtClean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13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130" dirty="0" smtClean="0"/>
              <a:t/>
            </a:r>
            <a:br>
              <a:rPr lang="en-US" sz="2130" dirty="0" smtClean="0"/>
            </a:br>
            <a:endParaRPr lang="en-US" sz="2130" dirty="0" smtClean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endParaRPr lang="en-US" sz="213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130" dirty="0" smtClean="0"/>
              <a:t>When </a:t>
            </a:r>
            <a:r>
              <a:rPr lang="en-US" sz="2130" dirty="0"/>
              <a:t>hydrogen reacts with heated copper(II) oxide, the reaction </a:t>
            </a:r>
            <a:r>
              <a:rPr lang="en-US" sz="2130" dirty="0" smtClean="0"/>
              <a:t>is: 	copper(II</a:t>
            </a:r>
            <a:r>
              <a:rPr lang="en-US" sz="2130" dirty="0"/>
              <a:t>) oxide </a:t>
            </a:r>
            <a:r>
              <a:rPr lang="en-US" sz="2130" dirty="0" smtClean="0"/>
              <a:t>+ </a:t>
            </a:r>
            <a:r>
              <a:rPr lang="en-US" sz="2130" dirty="0"/>
              <a:t>hydrogen  </a:t>
            </a:r>
            <a:r>
              <a:rPr lang="en-US" sz="2130" dirty="0" smtClean="0"/>
              <a:t>   </a:t>
            </a:r>
            <a:r>
              <a:rPr lang="en-US" sz="2130" dirty="0" smtClean="0">
                <a:sym typeface="Wingdings 3" panose="05040102010807070707" pitchFamily="18" charset="2"/>
              </a:rPr>
              <a:t>    </a:t>
            </a:r>
            <a:r>
              <a:rPr lang="en-US" sz="2130" dirty="0" smtClean="0"/>
              <a:t>copper + </a:t>
            </a:r>
            <a:r>
              <a:rPr lang="en-US" sz="2130" dirty="0"/>
              <a:t>water</a:t>
            </a:r>
          </a:p>
          <a:p>
            <a:pPr>
              <a:buClr>
                <a:srgbClr val="0070C0"/>
              </a:buClr>
            </a:pPr>
            <a:r>
              <a:rPr lang="en-US" sz="2130" dirty="0" smtClean="0"/>
              <a:t>	</a:t>
            </a:r>
            <a:r>
              <a:rPr lang="en-US" sz="2130" b="1" dirty="0" smtClean="0">
                <a:solidFill>
                  <a:srgbClr val="FF0000"/>
                </a:solidFill>
              </a:rPr>
              <a:t>        </a:t>
            </a:r>
            <a:r>
              <a:rPr lang="en-US" sz="2130" b="1" dirty="0" err="1" smtClean="0">
                <a:solidFill>
                  <a:srgbClr val="FF0000"/>
                </a:solidFill>
              </a:rPr>
              <a:t>CuO</a:t>
            </a:r>
            <a:r>
              <a:rPr lang="en-US" sz="2130" b="1" dirty="0" smtClean="0">
                <a:solidFill>
                  <a:srgbClr val="FF0000"/>
                </a:solidFill>
              </a:rPr>
              <a:t> </a:t>
            </a:r>
            <a:r>
              <a:rPr lang="en-US" sz="2130" b="1" dirty="0">
                <a:solidFill>
                  <a:srgbClr val="FF0000"/>
                </a:solidFill>
              </a:rPr>
              <a:t>(</a:t>
            </a:r>
            <a:r>
              <a:rPr lang="en-US" sz="2130" b="1" i="1" dirty="0">
                <a:solidFill>
                  <a:srgbClr val="FF0000"/>
                </a:solidFill>
              </a:rPr>
              <a:t>s</a:t>
            </a:r>
            <a:r>
              <a:rPr lang="en-US" sz="2130" b="1" dirty="0">
                <a:solidFill>
                  <a:srgbClr val="FF0000"/>
                </a:solidFill>
              </a:rPr>
              <a:t>) </a:t>
            </a:r>
            <a:r>
              <a:rPr lang="en-US" sz="2130" b="1" dirty="0" smtClean="0">
                <a:solidFill>
                  <a:srgbClr val="FF0000"/>
                </a:solidFill>
              </a:rPr>
              <a:t>    +      H</a:t>
            </a:r>
            <a:r>
              <a:rPr lang="en-US" sz="213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130" b="1" dirty="0" smtClean="0">
                <a:solidFill>
                  <a:srgbClr val="FF0000"/>
                </a:solidFill>
              </a:rPr>
              <a:t> </a:t>
            </a:r>
            <a:r>
              <a:rPr lang="en-US" sz="2130" b="1" dirty="0">
                <a:solidFill>
                  <a:srgbClr val="FF0000"/>
                </a:solidFill>
              </a:rPr>
              <a:t>(</a:t>
            </a:r>
            <a:r>
              <a:rPr lang="en-US" sz="2130" b="1" i="1" dirty="0">
                <a:solidFill>
                  <a:srgbClr val="FF0000"/>
                </a:solidFill>
              </a:rPr>
              <a:t>g</a:t>
            </a:r>
            <a:r>
              <a:rPr lang="en-US" sz="2130" b="1" dirty="0">
                <a:solidFill>
                  <a:srgbClr val="FF0000"/>
                </a:solidFill>
              </a:rPr>
              <a:t>) </a:t>
            </a:r>
            <a:r>
              <a:rPr lang="en-US" sz="2130" b="1" dirty="0" smtClean="0">
                <a:solidFill>
                  <a:srgbClr val="FF0000"/>
                </a:solidFill>
              </a:rPr>
              <a:t>     </a:t>
            </a:r>
            <a:r>
              <a:rPr lang="en-US" sz="213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  </a:t>
            </a:r>
            <a:r>
              <a:rPr lang="en-US" sz="2130" b="1" dirty="0" smtClean="0">
                <a:solidFill>
                  <a:srgbClr val="FF0000"/>
                </a:solidFill>
              </a:rPr>
              <a:t>Cu </a:t>
            </a:r>
            <a:r>
              <a:rPr lang="en-US" sz="2130" b="1" dirty="0">
                <a:solidFill>
                  <a:srgbClr val="FF0000"/>
                </a:solidFill>
              </a:rPr>
              <a:t>(</a:t>
            </a:r>
            <a:r>
              <a:rPr lang="en-US" sz="2130" b="1" i="1" dirty="0">
                <a:solidFill>
                  <a:srgbClr val="FF0000"/>
                </a:solidFill>
              </a:rPr>
              <a:t>s</a:t>
            </a:r>
            <a:r>
              <a:rPr lang="en-US" sz="2130" b="1" dirty="0">
                <a:solidFill>
                  <a:srgbClr val="FF0000"/>
                </a:solidFill>
              </a:rPr>
              <a:t>) </a:t>
            </a:r>
            <a:r>
              <a:rPr lang="en-US" sz="2130" b="1" dirty="0" smtClean="0">
                <a:solidFill>
                  <a:srgbClr val="FF0000"/>
                </a:solidFill>
              </a:rPr>
              <a:t>+ </a:t>
            </a:r>
            <a:r>
              <a:rPr lang="en-US" sz="2130" b="1" dirty="0">
                <a:solidFill>
                  <a:srgbClr val="FF0000"/>
                </a:solidFill>
              </a:rPr>
              <a:t>H</a:t>
            </a:r>
            <a:r>
              <a:rPr lang="en-US" sz="2130" b="1" baseline="-25000" dirty="0">
                <a:solidFill>
                  <a:srgbClr val="FF0000"/>
                </a:solidFill>
              </a:rPr>
              <a:t>2</a:t>
            </a:r>
            <a:r>
              <a:rPr lang="en-US" sz="2130" b="1" dirty="0">
                <a:solidFill>
                  <a:srgbClr val="FF0000"/>
                </a:solidFill>
              </a:rPr>
              <a:t>O (</a:t>
            </a:r>
            <a:r>
              <a:rPr lang="en-US" sz="2130" b="1" i="1" dirty="0" smtClean="0">
                <a:solidFill>
                  <a:srgbClr val="FF0000"/>
                </a:solidFill>
              </a:rPr>
              <a:t>l</a:t>
            </a:r>
            <a:r>
              <a:rPr lang="en-US" sz="2130" b="1" dirty="0" smtClean="0">
                <a:solidFill>
                  <a:srgbClr val="FF0000"/>
                </a:solidFill>
              </a:rPr>
              <a:t>)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130" dirty="0"/>
              <a:t>The copper(II) oxide is </a:t>
            </a:r>
            <a:r>
              <a:rPr lang="en-US" sz="2130" b="1" dirty="0"/>
              <a:t>reduced </a:t>
            </a:r>
            <a:r>
              <a:rPr lang="en-US" sz="2130" dirty="0"/>
              <a:t>to copper by reaction with </a:t>
            </a:r>
            <a:r>
              <a:rPr lang="en-US" sz="2130" dirty="0" smtClean="0"/>
              <a:t>hydrogen. So </a:t>
            </a:r>
            <a:r>
              <a:rPr lang="en-US" sz="2130" dirty="0"/>
              <a:t>hydrogen acts as a </a:t>
            </a:r>
            <a:r>
              <a:rPr lang="en-US" sz="2130" b="1" dirty="0"/>
              <a:t>reducing agent</a:t>
            </a:r>
            <a:r>
              <a:rPr lang="en-US" sz="2130" dirty="0"/>
              <a:t>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130" dirty="0"/>
              <a:t>The hydrogen is itself </a:t>
            </a:r>
            <a:r>
              <a:rPr lang="en-US" sz="2130" b="1" dirty="0"/>
              <a:t>oxidised </a:t>
            </a:r>
            <a:r>
              <a:rPr lang="en-US" sz="2130" dirty="0"/>
              <a:t>to water, in the reaction. So </a:t>
            </a:r>
            <a:r>
              <a:rPr lang="en-US" sz="2130" dirty="0" smtClean="0"/>
              <a:t>copper(II) oxide </a:t>
            </a:r>
            <a:r>
              <a:rPr lang="en-US" sz="2130" dirty="0"/>
              <a:t>acts as an </a:t>
            </a:r>
            <a:r>
              <a:rPr lang="en-US" sz="2130" b="1" dirty="0"/>
              <a:t>oxidising </a:t>
            </a:r>
            <a:r>
              <a:rPr lang="en-US" sz="2130" b="1" dirty="0" smtClean="0"/>
              <a:t>agent</a:t>
            </a:r>
            <a:r>
              <a:rPr lang="en-US" sz="2130" dirty="0" smtClean="0"/>
              <a:t>.</a:t>
            </a:r>
            <a:br>
              <a:rPr lang="en-US" sz="2130" dirty="0" smtClean="0"/>
            </a:br>
            <a:r>
              <a:rPr lang="en-US" sz="2130" b="1" dirty="0" smtClean="0"/>
              <a:t>An </a:t>
            </a:r>
            <a:r>
              <a:rPr lang="en-US" sz="2130" b="1" dirty="0"/>
              <a:t>oxidising agent oxidises another substance – and is itself </a:t>
            </a:r>
            <a:r>
              <a:rPr lang="en-US" sz="2130" b="1" dirty="0" smtClean="0"/>
              <a:t>reduced.</a:t>
            </a:r>
            <a:br>
              <a:rPr lang="en-US" sz="2130" b="1" dirty="0" smtClean="0"/>
            </a:br>
            <a:r>
              <a:rPr lang="en-US" sz="2130" b="1" dirty="0" smtClean="0"/>
              <a:t>A </a:t>
            </a:r>
            <a:r>
              <a:rPr lang="en-US" sz="2130" b="1" dirty="0"/>
              <a:t>reducing agent reduces another substance – and is itself oxidised.</a:t>
            </a:r>
            <a:endParaRPr lang="en-US" sz="213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98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628800"/>
            <a:ext cx="5670624" cy="13681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12160" y="1129968"/>
            <a:ext cx="2875864" cy="1809726"/>
          </a:xfrm>
          <a:prstGeom prst="rect">
            <a:avLst/>
          </a:prstGeom>
          <a:solidFill>
            <a:srgbClr val="C1D6FF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tabLst>
                <a:tab pos="2420938" algn="l"/>
              </a:tabLst>
            </a:pPr>
            <a:r>
              <a:rPr lang="en-US" sz="187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Oxidants </a:t>
            </a:r>
            <a:r>
              <a:rPr lang="en-US" sz="187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reductants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187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Oxidising </a:t>
            </a:r>
            <a:r>
              <a:rPr lang="en-US" sz="187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 are also </a:t>
            </a:r>
            <a:r>
              <a:rPr lang="en-US" sz="187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called </a:t>
            </a:r>
            <a:r>
              <a:rPr lang="en-US" sz="187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oxidants</a:t>
            </a:r>
            <a:r>
              <a:rPr lang="en-US" sz="187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187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Reducing </a:t>
            </a:r>
            <a:r>
              <a:rPr lang="en-US" sz="187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 are </a:t>
            </a:r>
            <a:r>
              <a:rPr lang="en-US" sz="187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called </a:t>
            </a:r>
            <a:r>
              <a:rPr lang="en-US" sz="187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reductants</a:t>
            </a:r>
            <a:r>
              <a:rPr lang="en-US" sz="187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87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 rot="1078849">
            <a:off x="8537131" y="959650"/>
            <a:ext cx="448183" cy="402503"/>
          </a:xfrm>
          <a:prstGeom prst="ellipse">
            <a:avLst/>
          </a:prstGeom>
          <a:solidFill>
            <a:srgbClr val="0070C0"/>
          </a:solidFill>
          <a:ln w="57150">
            <a:solidFill>
              <a:srgbClr val="C1D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8300524" y="3462099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06183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IE" sz="3800" dirty="0" smtClean="0"/>
              <a:t>7.4 - </a:t>
            </a:r>
            <a:r>
              <a:rPr lang="en-GB" sz="3800" dirty="0"/>
              <a:t>Oxidising and </a:t>
            </a:r>
            <a:r>
              <a:rPr lang="en-GB" sz="3800" dirty="0" smtClean="0"/>
              <a:t>Reducing Agents</a:t>
            </a:r>
            <a:endParaRPr lang="en-GB" sz="38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67987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600" b="1" dirty="0" smtClean="0">
                <a:solidFill>
                  <a:srgbClr val="C00000"/>
                </a:solidFill>
              </a:rPr>
              <a:t>Oxidising </a:t>
            </a:r>
            <a:r>
              <a:rPr lang="en-US" sz="2600" b="1" dirty="0">
                <a:solidFill>
                  <a:srgbClr val="C00000"/>
                </a:solidFill>
              </a:rPr>
              <a:t>and reducing agents in the lab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600" dirty="0"/>
              <a:t>Some substances have a strong drive to gain electrons. So they are </a:t>
            </a:r>
            <a:r>
              <a:rPr lang="en-US" sz="2600" dirty="0" smtClean="0"/>
              <a:t>strong oxidising </a:t>
            </a:r>
            <a:r>
              <a:rPr lang="en-US" sz="2600" dirty="0"/>
              <a:t>agents. They readily </a:t>
            </a:r>
            <a:r>
              <a:rPr lang="en-US" sz="2600" dirty="0" err="1"/>
              <a:t>oxidise</a:t>
            </a:r>
            <a:r>
              <a:rPr lang="en-US" sz="2600" dirty="0"/>
              <a:t> other substances by taking </a:t>
            </a:r>
            <a:r>
              <a:rPr lang="en-US" sz="2600" dirty="0" smtClean="0"/>
              <a:t>electrons from </a:t>
            </a:r>
            <a:r>
              <a:rPr lang="en-US" sz="2600" dirty="0"/>
              <a:t>them. Examples are oxygen and chlorine.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600" dirty="0"/>
              <a:t>Some substances are strong reducing agents, readily giving up electrons </a:t>
            </a:r>
            <a:r>
              <a:rPr lang="en-US" sz="2600" dirty="0" smtClean="0"/>
              <a:t>to other </a:t>
            </a:r>
            <a:r>
              <a:rPr lang="en-US" sz="2600" dirty="0"/>
              <a:t>substances. Examples are hydrogen, carbon monoxide, and </a:t>
            </a:r>
            <a:r>
              <a:rPr lang="en-US" sz="2600" dirty="0" smtClean="0"/>
              <a:t>reactive metals </a:t>
            </a:r>
            <a:r>
              <a:rPr lang="en-US" sz="2600" dirty="0"/>
              <a:t>like sodium.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600" dirty="0"/>
              <a:t>Some oxidising and reducing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agents </a:t>
            </a:r>
            <a:r>
              <a:rPr lang="en-US" sz="2600" dirty="0"/>
              <a:t>show a colour change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when they react</a:t>
            </a:r>
            <a:r>
              <a:rPr lang="en-US" sz="2600" dirty="0"/>
              <a:t>. This makes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them </a:t>
            </a:r>
            <a:r>
              <a:rPr lang="en-US" sz="2600" dirty="0"/>
              <a:t>useful in lab tests. Look at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these </a:t>
            </a:r>
            <a:r>
              <a:rPr lang="en-US" sz="2600" dirty="0"/>
              <a:t>three examples.</a:t>
            </a:r>
            <a:endParaRPr lang="en-US" sz="260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98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2160" y="5038144"/>
            <a:ext cx="2875864" cy="1631216"/>
          </a:xfrm>
          <a:prstGeom prst="rect">
            <a:avLst/>
          </a:prstGeom>
          <a:solidFill>
            <a:srgbClr val="C1D6FF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tabLst>
                <a:tab pos="2420938" algn="l"/>
              </a:tabLst>
            </a:pP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OILRIG!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xidation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oss of electrons.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2420938" algn="l"/>
              </a:tabLst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eduction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 of electrons.</a:t>
            </a:r>
            <a:endParaRPr lang="en-GB" sz="20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 rot="1078849">
            <a:off x="8537131" y="4867826"/>
            <a:ext cx="448183" cy="402503"/>
          </a:xfrm>
          <a:prstGeom prst="ellipse">
            <a:avLst/>
          </a:prstGeom>
          <a:solidFill>
            <a:srgbClr val="0070C0"/>
          </a:solidFill>
          <a:ln w="57150">
            <a:solidFill>
              <a:srgbClr val="C1D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8300524" y="1085835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369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IE" sz="3800" dirty="0" smtClean="0"/>
              <a:t>7.4 - </a:t>
            </a:r>
            <a:r>
              <a:rPr lang="en-GB" sz="3800" dirty="0"/>
              <a:t>Oxidising and </a:t>
            </a:r>
            <a:r>
              <a:rPr lang="en-GB" sz="3800" dirty="0" smtClean="0"/>
              <a:t>Reducing Agents</a:t>
            </a:r>
            <a:endParaRPr lang="en-GB" sz="38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6480720" cy="541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Clr>
                <a:srgbClr val="0070C0"/>
              </a:buClr>
              <a:buFont typeface="+mj-lt"/>
              <a:buAutoNum type="arabicPeriod"/>
            </a:pPr>
            <a:r>
              <a:rPr lang="en-US" sz="1820" b="1" dirty="0" smtClean="0">
                <a:solidFill>
                  <a:srgbClr val="C00000"/>
                </a:solidFill>
              </a:rPr>
              <a:t>Potassium </a:t>
            </a:r>
            <a:r>
              <a:rPr lang="en-US" sz="1820" b="1" dirty="0" err="1">
                <a:solidFill>
                  <a:srgbClr val="C00000"/>
                </a:solidFill>
              </a:rPr>
              <a:t>manganate</a:t>
            </a:r>
            <a:r>
              <a:rPr lang="en-US" sz="1820" b="1" dirty="0">
                <a:solidFill>
                  <a:srgbClr val="C00000"/>
                </a:solidFill>
              </a:rPr>
              <a:t>(VII): an oxidising agent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20" dirty="0"/>
              <a:t>Manganese is a transition element. Like other transition elements, it </a:t>
            </a:r>
            <a:r>
              <a:rPr lang="en-US" sz="1820" dirty="0" smtClean="0"/>
              <a:t>can exist </a:t>
            </a:r>
            <a:r>
              <a:rPr lang="en-US" sz="1820" dirty="0"/>
              <a:t>in different oxidation states. (Look back at point 5 on </a:t>
            </a:r>
            <a:r>
              <a:rPr lang="en-US" sz="1820" dirty="0" smtClean="0"/>
              <a:t>slide 24, page </a:t>
            </a:r>
            <a:r>
              <a:rPr lang="en-US" sz="1820" dirty="0"/>
              <a:t>96.)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20" dirty="0"/>
              <a:t>Potassium </a:t>
            </a:r>
            <a:r>
              <a:rPr lang="en-US" sz="1820" dirty="0" err="1"/>
              <a:t>manganate</a:t>
            </a:r>
            <a:r>
              <a:rPr lang="en-US" sz="1820" dirty="0"/>
              <a:t>(VII) is a purple compound. Its formula is </a:t>
            </a:r>
            <a:r>
              <a:rPr lang="en-US" sz="1820" b="1" dirty="0" smtClean="0">
                <a:solidFill>
                  <a:srgbClr val="FF0000"/>
                </a:solidFill>
              </a:rPr>
              <a:t>KMnO</a:t>
            </a:r>
            <a:r>
              <a:rPr lang="en-US" sz="182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1820" dirty="0" smtClean="0"/>
              <a:t>. In </a:t>
            </a:r>
            <a:r>
              <a:rPr lang="en-US" sz="1820" dirty="0"/>
              <a:t>it, the manganese is in oxidation state </a:t>
            </a:r>
            <a:r>
              <a:rPr lang="en-US" sz="1820" dirty="0" smtClean="0"/>
              <a:t>+VII</a:t>
            </a:r>
            <a:r>
              <a:rPr lang="en-US" sz="1820" dirty="0"/>
              <a:t>. But it is much more </a:t>
            </a:r>
            <a:r>
              <a:rPr lang="en-US" sz="1820" dirty="0" smtClean="0"/>
              <a:t>stable in </a:t>
            </a:r>
            <a:r>
              <a:rPr lang="en-US" sz="1820" dirty="0"/>
              <a:t>oxidation state </a:t>
            </a:r>
            <a:r>
              <a:rPr lang="en-US" sz="1820" dirty="0" smtClean="0"/>
              <a:t>+II</a:t>
            </a:r>
            <a:r>
              <a:rPr lang="en-US" sz="1820" dirty="0"/>
              <a:t>. So it is strongly driven to reduce its oxidation </a:t>
            </a:r>
            <a:r>
              <a:rPr lang="en-US" sz="1820" dirty="0" smtClean="0"/>
              <a:t>state to +II</a:t>
            </a:r>
            <a:r>
              <a:rPr lang="en-US" sz="1820" dirty="0"/>
              <a:t>, by gaining electrons.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20" dirty="0"/>
              <a:t>That is why potassium </a:t>
            </a:r>
            <a:r>
              <a:rPr lang="en-US" sz="1820" dirty="0" smtClean="0"/>
              <a:t>manganite (</a:t>
            </a:r>
            <a:r>
              <a:rPr lang="en-US" sz="1820" dirty="0"/>
              <a:t>VII) acts as a powerful oxidising </a:t>
            </a:r>
            <a:r>
              <a:rPr lang="en-US" sz="1820" dirty="0" smtClean="0"/>
              <a:t>agent. It </a:t>
            </a:r>
            <a:r>
              <a:rPr lang="en-US" sz="1820" dirty="0"/>
              <a:t>takes electrons from other substances, in the presence of a little </a:t>
            </a:r>
            <a:r>
              <a:rPr lang="en-US" sz="1820" dirty="0" smtClean="0"/>
              <a:t>acid. It </a:t>
            </a:r>
            <a:r>
              <a:rPr lang="en-US" sz="1820" dirty="0"/>
              <a:t>is itself reduced in the reaction – with a colour change:</a:t>
            </a:r>
          </a:p>
          <a:p>
            <a:pPr>
              <a:buClr>
                <a:srgbClr val="0070C0"/>
              </a:buClr>
            </a:pPr>
            <a:r>
              <a:rPr lang="en-US" sz="1820" dirty="0" smtClean="0"/>
              <a:t>	</a:t>
            </a:r>
            <a:r>
              <a:rPr lang="en-US" sz="1820" b="1" dirty="0" smtClean="0">
                <a:solidFill>
                  <a:srgbClr val="FF0000"/>
                </a:solidFill>
              </a:rPr>
              <a:t>MnO</a:t>
            </a:r>
            <a:r>
              <a:rPr lang="en-US" sz="182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820" b="1" baseline="-25000" dirty="0" smtClean="0">
                <a:solidFill>
                  <a:srgbClr val="FF0000"/>
                </a:solidFill>
              </a:rPr>
              <a:t>4 </a:t>
            </a:r>
            <a:r>
              <a:rPr lang="en-US" sz="1820" b="1" dirty="0" smtClean="0">
                <a:solidFill>
                  <a:srgbClr val="FF0000"/>
                </a:solidFill>
              </a:rPr>
              <a:t>(</a:t>
            </a:r>
            <a:r>
              <a:rPr lang="en-US" sz="1820" b="1" i="1" dirty="0" err="1" smtClean="0">
                <a:solidFill>
                  <a:srgbClr val="FF0000"/>
                </a:solidFill>
              </a:rPr>
              <a:t>aq</a:t>
            </a:r>
            <a:r>
              <a:rPr lang="en-US" sz="1820" b="1" dirty="0">
                <a:solidFill>
                  <a:srgbClr val="FF0000"/>
                </a:solidFill>
              </a:rPr>
              <a:t>) </a:t>
            </a:r>
            <a:r>
              <a:rPr lang="en-US" sz="1820" dirty="0" smtClean="0">
                <a:sym typeface="Wingdings 3" panose="05040102010807070707" pitchFamily="18" charset="2"/>
              </a:rPr>
              <a:t>		           </a:t>
            </a:r>
            <a:r>
              <a:rPr lang="en-US" sz="1820" b="1" dirty="0" smtClean="0">
                <a:solidFill>
                  <a:srgbClr val="FF0000"/>
                </a:solidFill>
              </a:rPr>
              <a:t>Mn</a:t>
            </a:r>
            <a:r>
              <a:rPr lang="en-US" sz="1820" b="1" baseline="30000" dirty="0" smtClean="0">
                <a:solidFill>
                  <a:srgbClr val="FF0000"/>
                </a:solidFill>
              </a:rPr>
              <a:t>2+</a:t>
            </a:r>
            <a:r>
              <a:rPr lang="en-US" sz="1820" b="1" dirty="0" smtClean="0">
                <a:solidFill>
                  <a:srgbClr val="FF0000"/>
                </a:solidFill>
              </a:rPr>
              <a:t> </a:t>
            </a:r>
            <a:r>
              <a:rPr lang="en-US" sz="1820" b="1" dirty="0">
                <a:solidFill>
                  <a:srgbClr val="FF0000"/>
                </a:solidFill>
              </a:rPr>
              <a:t>(</a:t>
            </a:r>
            <a:r>
              <a:rPr lang="en-US" sz="1820" b="1" i="1" dirty="0" err="1">
                <a:solidFill>
                  <a:srgbClr val="FF0000"/>
                </a:solidFill>
              </a:rPr>
              <a:t>aq</a:t>
            </a:r>
            <a:r>
              <a:rPr lang="en-US" sz="1820" b="1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US" sz="1820" dirty="0"/>
              <a:t> </a:t>
            </a:r>
            <a:r>
              <a:rPr lang="en-US" sz="1820" dirty="0" smtClean="0"/>
              <a:t>       </a:t>
            </a:r>
            <a:r>
              <a:rPr lang="en-US" sz="1820" dirty="0" err="1" smtClean="0"/>
              <a:t>manganate</a:t>
            </a:r>
            <a:r>
              <a:rPr lang="en-US" sz="1820" dirty="0" smtClean="0"/>
              <a:t>(VII</a:t>
            </a:r>
            <a:r>
              <a:rPr lang="en-US" sz="1820" dirty="0"/>
              <a:t>) ion </a:t>
            </a:r>
            <a:r>
              <a:rPr lang="en-US" sz="1820" dirty="0" smtClean="0"/>
              <a:t>		     manganese(II</a:t>
            </a:r>
            <a:r>
              <a:rPr lang="en-US" sz="1820" dirty="0"/>
              <a:t>) ion</a:t>
            </a:r>
          </a:p>
          <a:p>
            <a:pPr>
              <a:buClr>
                <a:srgbClr val="0070C0"/>
              </a:buClr>
            </a:pPr>
            <a:r>
              <a:rPr lang="en-US" sz="1820" dirty="0" smtClean="0"/>
              <a:t>	(</a:t>
            </a:r>
            <a:r>
              <a:rPr lang="en-US" sz="1820" dirty="0"/>
              <a:t>purple) </a:t>
            </a:r>
            <a:r>
              <a:rPr lang="en-US" sz="1820" dirty="0" smtClean="0"/>
              <a:t>		 	           (</a:t>
            </a:r>
            <a:r>
              <a:rPr lang="en-US" sz="1820" dirty="0" err="1"/>
              <a:t>colourless</a:t>
            </a:r>
            <a:r>
              <a:rPr lang="en-US" sz="1820" dirty="0"/>
              <a:t>)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20" dirty="0"/>
              <a:t>This colour change means that potassium </a:t>
            </a:r>
            <a:r>
              <a:rPr lang="en-US" sz="1820" dirty="0" err="1"/>
              <a:t>manganate</a:t>
            </a:r>
            <a:r>
              <a:rPr lang="en-US" sz="1820" dirty="0"/>
              <a:t>(VII) can be used </a:t>
            </a:r>
            <a:r>
              <a:rPr lang="en-US" sz="1820" dirty="0" smtClean="0"/>
              <a:t>to test </a:t>
            </a:r>
            <a:r>
              <a:rPr lang="en-US" sz="1820" dirty="0"/>
              <a:t>for the presence of a reducing agent. If a reducing agent is </a:t>
            </a:r>
            <a:r>
              <a:rPr lang="en-US" sz="1820" dirty="0" smtClean="0"/>
              <a:t>present, the </a:t>
            </a:r>
            <a:r>
              <a:rPr lang="en-US" sz="1820" dirty="0"/>
              <a:t>purple colour will fade.</a:t>
            </a:r>
            <a:endParaRPr lang="en-US" sz="182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98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92" t="8997" r="6130" b="4173"/>
          <a:stretch/>
        </p:blipFill>
        <p:spPr>
          <a:xfrm>
            <a:off x="6660232" y="1141495"/>
            <a:ext cx="2232248" cy="25922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67400" y="3773939"/>
            <a:ext cx="22250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C00000"/>
              </a:buClr>
              <a:buFontTx/>
              <a:buChar char="▲"/>
            </a:pPr>
            <a:r>
              <a:rPr lang="en-GB" sz="1700" dirty="0">
                <a:latin typeface="FrutigerLTStd-Light"/>
              </a:rPr>
              <a:t>Adding potassium </a:t>
            </a:r>
            <a:r>
              <a:rPr lang="en-GB" sz="1700" dirty="0" err="1">
                <a:latin typeface="FrutigerLTStd-Light"/>
              </a:rPr>
              <a:t>manganate</a:t>
            </a:r>
            <a:r>
              <a:rPr lang="en-GB" sz="1700" dirty="0">
                <a:latin typeface="FrutigerLTStd-Light"/>
              </a:rPr>
              <a:t>(VII) </a:t>
            </a:r>
            <a:r>
              <a:rPr lang="en-GB" sz="1700" dirty="0" smtClean="0">
                <a:latin typeface="FrutigerLTStd-Light"/>
              </a:rPr>
              <a:t>to </a:t>
            </a:r>
            <a:r>
              <a:rPr lang="en-US" sz="1700" dirty="0" smtClean="0">
                <a:latin typeface="FrutigerLTStd-Light"/>
              </a:rPr>
              <a:t>an </a:t>
            </a:r>
            <a:r>
              <a:rPr lang="en-US" sz="1700" dirty="0">
                <a:latin typeface="FrutigerLTStd-Light"/>
              </a:rPr>
              <a:t>unknown liquid. The purple colour </a:t>
            </a:r>
            <a:r>
              <a:rPr lang="en-US" sz="1700" dirty="0" smtClean="0">
                <a:latin typeface="FrutigerLTStd-Light"/>
              </a:rPr>
              <a:t>is fading</a:t>
            </a:r>
            <a:r>
              <a:rPr lang="en-US" sz="1700" dirty="0">
                <a:latin typeface="FrutigerLTStd-Light"/>
              </a:rPr>
              <a:t>, so the liquid must contain </a:t>
            </a:r>
            <a:r>
              <a:rPr lang="en-US" sz="1700" dirty="0" smtClean="0">
                <a:latin typeface="FrutigerLTStd-Light"/>
              </a:rPr>
              <a:t>a </a:t>
            </a:r>
            <a:r>
              <a:rPr lang="en-GB" sz="1700" dirty="0" smtClean="0">
                <a:latin typeface="FrutigerLTStd-Light"/>
              </a:rPr>
              <a:t>reducing </a:t>
            </a:r>
            <a:r>
              <a:rPr lang="en-GB" sz="1700" dirty="0">
                <a:latin typeface="FrutigerLTStd-Light"/>
              </a:rPr>
              <a:t>agent.</a:t>
            </a:r>
            <a:endParaRPr lang="en-GB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2961062" y="471585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reduction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43808" y="5013176"/>
            <a:ext cx="136815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8300524" y="5910371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2630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416824" cy="625434"/>
          </a:xfrm>
        </p:spPr>
        <p:txBody>
          <a:bodyPr>
            <a:noAutofit/>
          </a:bodyPr>
          <a:lstStyle/>
          <a:p>
            <a:r>
              <a:rPr lang="en-GB" dirty="0" smtClean="0"/>
              <a:t>1 – Assessment Structure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7" y="1124744"/>
            <a:ext cx="842493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300" dirty="0"/>
              <a:t>All candidates must enter for three papers.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072362"/>
              </p:ext>
            </p:extLst>
          </p:nvPr>
        </p:nvGraphicFramePr>
        <p:xfrm>
          <a:off x="331250" y="1581160"/>
          <a:ext cx="8417211" cy="504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8742"/>
                <a:gridCol w="216024"/>
                <a:gridCol w="4032445"/>
              </a:tblGrid>
              <a:tr h="360040">
                <a:tc>
                  <a:txBody>
                    <a:bodyPr/>
                    <a:lstStyle/>
                    <a:p>
                      <a:r>
                        <a:rPr kumimoji="0" lang="en-GB" sz="15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Core candidates take: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5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Extended candidates take: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kumimoji="0" lang="en-GB" sz="15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 1                                            </a:t>
                      </a:r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 minutes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multiple-choice paper consisting of 40 items </a:t>
                      </a:r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 the four-choice type.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test assessment objectives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AO1 and AO2. Questions will be based on the </a:t>
                      </a:r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Core syllabus content.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be weighted at 30% of the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final total mark.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15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 2                                         </a:t>
                      </a:r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 minutes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multiple-choice paper consisting of 40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items of the four-choice type.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test assessment objectives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AO1 and AO2. Questions will be based on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Extended syllabus content (Core and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Supplement).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be weighted at 30% of the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final total mark.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88560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And: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mpd="sng">
                      <a:noFill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And: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solidFill>
                      <a:srgbClr val="92D050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kumimoji="0" lang="en-US" sz="15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 3                                 </a:t>
                      </a:r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hour 15 minutes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written paper consisting of short-answer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 structured questions.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test assessment objectives AO1 and AO2. Questions will be based on the </a:t>
                      </a:r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Core syllabus content.                                 80 marks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be weighted at 50% of the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final total mark.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5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 4                               </a:t>
                      </a:r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hour 15 minutes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written paper consisting of short-answer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 structured questions.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test assessment objectives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AO1 and AO2. Questions will be based on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Extended syllabus content (Core and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Supplement).                                    80 marks</a:t>
                      </a:r>
                    </a:p>
                    <a:p>
                      <a:r>
                        <a:rPr kumimoji="0" lang="en-US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be weighted at 50% of the</a:t>
                      </a:r>
                    </a:p>
                    <a:p>
                      <a:r>
                        <a:rPr kumimoji="0"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final total mark.</a:t>
                      </a:r>
                      <a:endParaRPr lang="en-GB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85910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IE" sz="3800" dirty="0" smtClean="0"/>
              <a:t>7.4 - </a:t>
            </a:r>
            <a:r>
              <a:rPr lang="en-GB" sz="3800" dirty="0"/>
              <a:t>Oxidising and </a:t>
            </a:r>
            <a:r>
              <a:rPr lang="en-GB" sz="3800" dirty="0" smtClean="0"/>
              <a:t>Reducing Agents</a:t>
            </a:r>
            <a:endParaRPr lang="en-GB" sz="38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612068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Clr>
                <a:srgbClr val="0070C0"/>
              </a:buClr>
              <a:buFont typeface="+mj-lt"/>
              <a:buAutoNum type="arabicPeriod" startAt="2"/>
            </a:pPr>
            <a:r>
              <a:rPr lang="en-US" sz="1700" b="1" dirty="0" smtClean="0">
                <a:solidFill>
                  <a:srgbClr val="C00000"/>
                </a:solidFill>
              </a:rPr>
              <a:t>Potassium </a:t>
            </a:r>
            <a:r>
              <a:rPr lang="en-US" sz="1700" b="1" dirty="0">
                <a:solidFill>
                  <a:srgbClr val="C00000"/>
                </a:solidFill>
              </a:rPr>
              <a:t>dichromate(VI): an oxidising agent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00" dirty="0"/>
              <a:t>Chromium is also a transition element, and can exist in different </a:t>
            </a:r>
            <a:r>
              <a:rPr lang="en-US" sz="1700" dirty="0" smtClean="0"/>
              <a:t>oxidation states</a:t>
            </a:r>
            <a:r>
              <a:rPr lang="en-US" sz="1700" dirty="0"/>
              <a:t>. In potassium </a:t>
            </a:r>
            <a:r>
              <a:rPr lang="en-US" sz="1700" dirty="0" smtClean="0"/>
              <a:t>dichromate (</a:t>
            </a:r>
            <a:r>
              <a:rPr lang="en-US" sz="1700" dirty="0"/>
              <a:t>VI) it is in oxidation state </a:t>
            </a:r>
            <a:r>
              <a:rPr lang="en-US" sz="1700" dirty="0" smtClean="0"/>
              <a:t>+VI</a:t>
            </a:r>
            <a:r>
              <a:rPr lang="en-US" sz="1700" dirty="0"/>
              <a:t>. </a:t>
            </a:r>
            <a:r>
              <a:rPr lang="en-US" sz="1700" dirty="0" smtClean="0"/>
              <a:t>But oxidation </a:t>
            </a:r>
            <a:r>
              <a:rPr lang="en-US" sz="1700" dirty="0"/>
              <a:t>state </a:t>
            </a:r>
            <a:r>
              <a:rPr lang="en-US" sz="1700" dirty="0" smtClean="0"/>
              <a:t>+III </a:t>
            </a:r>
            <a:r>
              <a:rPr lang="en-US" sz="1700" dirty="0"/>
              <a:t>is the most stable.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00" dirty="0"/>
              <a:t>So potassium dichromate(VI) is a strong oxidising agent, in the </a:t>
            </a:r>
            <a:r>
              <a:rPr lang="en-US" sz="1700" dirty="0" smtClean="0"/>
              <a:t>presence of </a:t>
            </a:r>
            <a:r>
              <a:rPr lang="en-US" sz="1700" dirty="0"/>
              <a:t>acid. It reacts to gain electrons and reduce the oxidation state to </a:t>
            </a:r>
            <a:r>
              <a:rPr lang="en-US" sz="1700" dirty="0" smtClean="0"/>
              <a:t>+III.</a:t>
            </a:r>
            <a:endParaRPr lang="en-US" sz="170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00" dirty="0"/>
              <a:t>Once again there is a colour change on reduction</a:t>
            </a:r>
            <a:r>
              <a:rPr lang="en-US" sz="1700" dirty="0" smtClean="0"/>
              <a:t>:</a:t>
            </a:r>
            <a:br>
              <a:rPr lang="en-US" sz="1700" dirty="0" smtClean="0"/>
            </a:br>
            <a:endParaRPr lang="en-US" sz="600" dirty="0"/>
          </a:p>
          <a:p>
            <a:pPr>
              <a:buClr>
                <a:srgbClr val="0070C0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	    Cr</a:t>
            </a:r>
            <a:r>
              <a:rPr lang="en-US" sz="17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700" b="1" dirty="0" smtClean="0">
                <a:solidFill>
                  <a:srgbClr val="FF0000"/>
                </a:solidFill>
              </a:rPr>
              <a:t>O</a:t>
            </a:r>
            <a:r>
              <a:rPr lang="en-US" sz="1700" b="1" baseline="30000" dirty="0" smtClean="0">
                <a:solidFill>
                  <a:srgbClr val="FF0000"/>
                </a:solidFill>
              </a:rPr>
              <a:t>2-</a:t>
            </a:r>
            <a:r>
              <a:rPr lang="en-US" sz="1700" b="1" baseline="-25000" dirty="0" smtClean="0">
                <a:solidFill>
                  <a:srgbClr val="FF0000"/>
                </a:solidFill>
              </a:rPr>
              <a:t>7 </a:t>
            </a:r>
            <a:r>
              <a:rPr lang="en-US" sz="1700" b="1" dirty="0" smtClean="0">
                <a:solidFill>
                  <a:srgbClr val="FF0000"/>
                </a:solidFill>
              </a:rPr>
              <a:t>(</a:t>
            </a:r>
            <a:r>
              <a:rPr lang="en-US" sz="1700" b="1" i="1" dirty="0" err="1" smtClean="0">
                <a:solidFill>
                  <a:srgbClr val="FF0000"/>
                </a:solidFill>
              </a:rPr>
              <a:t>aq</a:t>
            </a:r>
            <a:r>
              <a:rPr lang="en-US" sz="1700" b="1" dirty="0">
                <a:solidFill>
                  <a:srgbClr val="FF0000"/>
                </a:solidFill>
              </a:rPr>
              <a:t>) </a:t>
            </a:r>
            <a:r>
              <a:rPr lang="en-US" sz="1700" b="1" dirty="0" smtClean="0">
                <a:solidFill>
                  <a:srgbClr val="FF0000"/>
                </a:solidFill>
              </a:rPr>
              <a:t>		     2Cr</a:t>
            </a:r>
            <a:r>
              <a:rPr lang="en-US" sz="1700" b="1" baseline="30000" dirty="0" smtClean="0">
                <a:solidFill>
                  <a:srgbClr val="FF0000"/>
                </a:solidFill>
              </a:rPr>
              <a:t>3+</a:t>
            </a:r>
            <a:r>
              <a:rPr lang="en-US" sz="1700" b="1" dirty="0" smtClean="0">
                <a:solidFill>
                  <a:srgbClr val="FF0000"/>
                </a:solidFill>
              </a:rPr>
              <a:t> </a:t>
            </a:r>
            <a:r>
              <a:rPr lang="en-US" sz="1700" b="1" dirty="0">
                <a:solidFill>
                  <a:srgbClr val="FF0000"/>
                </a:solidFill>
              </a:rPr>
              <a:t>(</a:t>
            </a:r>
            <a:r>
              <a:rPr lang="en-US" sz="1700" b="1" i="1" dirty="0" err="1">
                <a:solidFill>
                  <a:srgbClr val="FF0000"/>
                </a:solidFill>
              </a:rPr>
              <a:t>aq</a:t>
            </a:r>
            <a:r>
              <a:rPr lang="en-US" sz="1700" b="1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US" sz="1700" dirty="0" smtClean="0"/>
              <a:t>	dichromate(VI</a:t>
            </a:r>
            <a:r>
              <a:rPr lang="en-US" sz="1700" dirty="0"/>
              <a:t>) ion </a:t>
            </a:r>
            <a:r>
              <a:rPr lang="en-US" sz="1700" dirty="0" smtClean="0"/>
              <a:t>		chromium(III</a:t>
            </a:r>
            <a:r>
              <a:rPr lang="en-US" sz="1700" dirty="0"/>
              <a:t>) ion</a:t>
            </a:r>
          </a:p>
          <a:p>
            <a:pPr>
              <a:buClr>
                <a:srgbClr val="0070C0"/>
              </a:buClr>
            </a:pPr>
            <a:r>
              <a:rPr lang="en-US" sz="1700" dirty="0" smtClean="0"/>
              <a:t>	        (</a:t>
            </a:r>
            <a:r>
              <a:rPr lang="en-US" sz="1700" dirty="0"/>
              <a:t>orange) </a:t>
            </a:r>
            <a:r>
              <a:rPr lang="en-US" sz="1700" dirty="0" smtClean="0"/>
              <a:t>		        (</a:t>
            </a:r>
            <a:r>
              <a:rPr lang="en-US" sz="1700" dirty="0"/>
              <a:t>green)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00" dirty="0"/>
              <a:t>This colour change means that potassium dichromate(VI) can be used </a:t>
            </a:r>
            <a:r>
              <a:rPr lang="en-US" sz="1700" dirty="0" smtClean="0"/>
              <a:t>to test </a:t>
            </a:r>
            <a:r>
              <a:rPr lang="en-US" sz="1700" dirty="0"/>
              <a:t>for the presence of reducing agents.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00" dirty="0"/>
              <a:t>Outside the lab, it is used to test for alcohol (ethanol) on a driver’s </a:t>
            </a:r>
            <a:r>
              <a:rPr lang="en-US" sz="1700" dirty="0" smtClean="0"/>
              <a:t>breath, in </a:t>
            </a:r>
            <a:r>
              <a:rPr lang="en-US" sz="1700" dirty="0"/>
              <a:t>the </a:t>
            </a:r>
            <a:r>
              <a:rPr lang="en-US" sz="1700" dirty="0" err="1"/>
              <a:t>breathalyser</a:t>
            </a:r>
            <a:r>
              <a:rPr lang="en-US" sz="1700" dirty="0"/>
              <a:t> test. It oxidises ethanol to </a:t>
            </a:r>
            <a:r>
              <a:rPr lang="en-US" sz="1700" dirty="0" err="1"/>
              <a:t>ethanal</a:t>
            </a:r>
            <a:r>
              <a:rPr lang="en-US" sz="1700" dirty="0"/>
              <a:t>:</a:t>
            </a:r>
          </a:p>
          <a:p>
            <a:pPr>
              <a:buClr>
                <a:srgbClr val="0070C0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	C</a:t>
            </a:r>
            <a:r>
              <a:rPr lang="en-US" sz="17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700" b="1" dirty="0" smtClean="0">
                <a:solidFill>
                  <a:srgbClr val="FF0000"/>
                </a:solidFill>
              </a:rPr>
              <a:t>H</a:t>
            </a:r>
            <a:r>
              <a:rPr lang="en-US" sz="1700" b="1" baseline="-25000" dirty="0" smtClean="0">
                <a:solidFill>
                  <a:srgbClr val="FF0000"/>
                </a:solidFill>
              </a:rPr>
              <a:t>5</a:t>
            </a:r>
            <a:r>
              <a:rPr lang="en-US" sz="1700" b="1" dirty="0" smtClean="0">
                <a:solidFill>
                  <a:srgbClr val="FF0000"/>
                </a:solidFill>
              </a:rPr>
              <a:t>OH 			CH</a:t>
            </a:r>
            <a:r>
              <a:rPr lang="en-US" sz="170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1700" b="1" dirty="0" smtClean="0">
                <a:solidFill>
                  <a:srgbClr val="FF0000"/>
                </a:solidFill>
              </a:rPr>
              <a:t>CHO</a:t>
            </a:r>
            <a:endParaRPr lang="en-US" sz="1700" b="1" dirty="0">
              <a:solidFill>
                <a:srgbClr val="FF0000"/>
              </a:solidFill>
            </a:endParaRPr>
          </a:p>
          <a:p>
            <a:pPr>
              <a:buClr>
                <a:srgbClr val="0070C0"/>
              </a:buClr>
            </a:pPr>
            <a:r>
              <a:rPr lang="en-US" sz="1700" dirty="0" smtClean="0"/>
              <a:t>	 ethanol 			 </a:t>
            </a:r>
            <a:r>
              <a:rPr lang="en-US" sz="1700" dirty="0" err="1" smtClean="0"/>
              <a:t>ethanal</a:t>
            </a:r>
            <a:endParaRPr lang="en-US" sz="170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700" dirty="0"/>
              <a:t>So a colour change proves that the driver had been drinking.</a:t>
            </a:r>
            <a:endParaRPr lang="en-US" sz="170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98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00192" y="2708920"/>
            <a:ext cx="2592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C00000"/>
              </a:buClr>
              <a:buFontTx/>
              <a:buChar char="▲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 and B show the colour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from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orange to green when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potassium dichromate (VI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) is reduced.</a:t>
            </a: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46" y="1124744"/>
            <a:ext cx="2509740" cy="15190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7446" y="3717032"/>
            <a:ext cx="2509740" cy="153224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00192" y="5264076"/>
            <a:ext cx="2585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C00000"/>
              </a:buClr>
              <a:buFontTx/>
              <a:buChar char="▲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breathalyser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test. The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device contains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potassium dichromate(VI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), which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is orange. Alcohol on the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breath causes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 colour change to green.</a:t>
            </a: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341970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oxidation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915816" y="3789040"/>
            <a:ext cx="110799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88207" y="5517232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-25000" dirty="0" smtClean="0"/>
              <a:t>2</a:t>
            </a:r>
            <a:r>
              <a:rPr lang="en-GB" dirty="0" smtClean="0"/>
              <a:t>CrO</a:t>
            </a:r>
            <a:r>
              <a:rPr lang="en-GB" baseline="-25000" dirty="0" smtClean="0"/>
              <a:t>7</a:t>
            </a:r>
            <a:endParaRPr lang="en-GB" baseline="-25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11760" y="5877272"/>
            <a:ext cx="110799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8300524" y="5982379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4632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IE" sz="3800" dirty="0" smtClean="0"/>
              <a:t>7.4 - </a:t>
            </a:r>
            <a:r>
              <a:rPr lang="en-GB" sz="3800" dirty="0"/>
              <a:t>Oxidising and </a:t>
            </a:r>
            <a:r>
              <a:rPr lang="en-GB" sz="3800" dirty="0" smtClean="0"/>
              <a:t>Reducing Agents</a:t>
            </a:r>
            <a:endParaRPr lang="en-GB" sz="38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712968" cy="4825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Font typeface="+mj-lt"/>
              <a:buAutoNum type="arabicPeriod" startAt="3"/>
            </a:pPr>
            <a:r>
              <a:rPr lang="en-US" sz="1860" b="1" dirty="0" smtClean="0">
                <a:solidFill>
                  <a:srgbClr val="C00000"/>
                </a:solidFill>
              </a:rPr>
              <a:t>Potassium </a:t>
            </a:r>
            <a:r>
              <a:rPr lang="en-US" sz="1860" b="1" dirty="0">
                <a:solidFill>
                  <a:srgbClr val="C00000"/>
                </a:solidFill>
              </a:rPr>
              <a:t>iodide: a reducing </a:t>
            </a:r>
            <a:r>
              <a:rPr lang="en-US" sz="1860" b="1" dirty="0" smtClean="0">
                <a:solidFill>
                  <a:srgbClr val="C00000"/>
                </a:solidFill>
              </a:rPr>
              <a:t>agent</a:t>
            </a:r>
            <a:r>
              <a:rPr lang="en-US" sz="1860" dirty="0" smtClean="0"/>
              <a:t/>
            </a:r>
            <a:br>
              <a:rPr lang="en-US" sz="1860" dirty="0" smtClean="0"/>
            </a:br>
            <a:r>
              <a:rPr lang="en-US" sz="1860" dirty="0" smtClean="0"/>
              <a:t>When </a:t>
            </a:r>
            <a:r>
              <a:rPr lang="en-US" sz="1860" dirty="0"/>
              <a:t>potassium iodide solution is added to hydrogen peroxide, in </a:t>
            </a:r>
            <a:r>
              <a:rPr lang="en-US" sz="1860" dirty="0" smtClean="0"/>
              <a:t>the presence </a:t>
            </a:r>
            <a:r>
              <a:rPr lang="en-US" sz="1860" dirty="0"/>
              <a:t>of sulfuric acid, this redox reaction takes place</a:t>
            </a:r>
            <a:r>
              <a:rPr lang="en-US" sz="1860" dirty="0" smtClean="0"/>
              <a:t>:</a:t>
            </a:r>
            <a:br>
              <a:rPr lang="en-US" sz="1860" dirty="0" smtClean="0"/>
            </a:br>
            <a:endParaRPr lang="en-US" sz="1000" dirty="0"/>
          </a:p>
          <a:p>
            <a:pPr>
              <a:buClr>
                <a:srgbClr val="0070C0"/>
              </a:buClr>
            </a:pPr>
            <a:r>
              <a:rPr lang="en-US" sz="1860" b="1" dirty="0" smtClean="0">
                <a:solidFill>
                  <a:srgbClr val="FF0000"/>
                </a:solidFill>
              </a:rPr>
              <a:t>   H</a:t>
            </a:r>
            <a:r>
              <a:rPr lang="en-US" sz="186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860" b="1" dirty="0" smtClean="0">
                <a:solidFill>
                  <a:srgbClr val="FF0000"/>
                </a:solidFill>
              </a:rPr>
              <a:t>O</a:t>
            </a:r>
            <a:r>
              <a:rPr lang="en-US" sz="186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860" b="1" dirty="0" smtClean="0">
                <a:solidFill>
                  <a:srgbClr val="FF0000"/>
                </a:solidFill>
              </a:rPr>
              <a:t> </a:t>
            </a:r>
            <a:r>
              <a:rPr lang="en-US" sz="1860" b="1" dirty="0">
                <a:solidFill>
                  <a:srgbClr val="FF0000"/>
                </a:solidFill>
              </a:rPr>
              <a:t>(</a:t>
            </a:r>
            <a:r>
              <a:rPr lang="en-US" sz="1860" b="1" i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 </a:t>
            </a:r>
            <a:r>
              <a:rPr lang="en-US" sz="1860" b="1" dirty="0" smtClean="0">
                <a:solidFill>
                  <a:srgbClr val="FF0000"/>
                </a:solidFill>
              </a:rPr>
              <a:t>  +   2KI </a:t>
            </a:r>
            <a:r>
              <a:rPr lang="en-US" sz="1860" b="1" dirty="0">
                <a:solidFill>
                  <a:srgbClr val="FF0000"/>
                </a:solidFill>
              </a:rPr>
              <a:t>(</a:t>
            </a:r>
            <a:r>
              <a:rPr lang="en-US" sz="1860" b="1" i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 </a:t>
            </a:r>
            <a:r>
              <a:rPr lang="en-US" sz="1860" b="1" dirty="0" smtClean="0">
                <a:solidFill>
                  <a:srgbClr val="FF0000"/>
                </a:solidFill>
              </a:rPr>
              <a:t>   +   H</a:t>
            </a:r>
            <a:r>
              <a:rPr lang="en-US" sz="186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860" b="1" dirty="0" smtClean="0">
                <a:solidFill>
                  <a:srgbClr val="FF0000"/>
                </a:solidFill>
              </a:rPr>
              <a:t>SO</a:t>
            </a:r>
            <a:r>
              <a:rPr lang="en-US" sz="186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1860" b="1" dirty="0" smtClean="0">
                <a:solidFill>
                  <a:srgbClr val="FF0000"/>
                </a:solidFill>
              </a:rPr>
              <a:t> </a:t>
            </a:r>
            <a:r>
              <a:rPr lang="en-US" sz="1860" b="1" dirty="0">
                <a:solidFill>
                  <a:srgbClr val="FF0000"/>
                </a:solidFill>
              </a:rPr>
              <a:t>(</a:t>
            </a:r>
            <a:r>
              <a:rPr lang="en-US" sz="1860" b="1" i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 </a:t>
            </a:r>
            <a:r>
              <a:rPr lang="en-US" sz="1860" b="1" dirty="0" smtClean="0">
                <a:solidFill>
                  <a:srgbClr val="FF0000"/>
                </a:solidFill>
              </a:rPr>
              <a:t>  </a:t>
            </a:r>
            <a:r>
              <a:rPr lang="en-US" sz="186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1860" b="1" dirty="0" smtClean="0">
                <a:solidFill>
                  <a:srgbClr val="FF0000"/>
                </a:solidFill>
              </a:rPr>
              <a:t>  I</a:t>
            </a:r>
            <a:r>
              <a:rPr lang="en-US" sz="186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860" b="1" dirty="0" smtClean="0">
                <a:solidFill>
                  <a:srgbClr val="FF0000"/>
                </a:solidFill>
              </a:rPr>
              <a:t> </a:t>
            </a:r>
            <a:r>
              <a:rPr lang="en-US" sz="1860" b="1" dirty="0">
                <a:solidFill>
                  <a:srgbClr val="FF0000"/>
                </a:solidFill>
              </a:rPr>
              <a:t>(</a:t>
            </a:r>
            <a:r>
              <a:rPr lang="en-US" sz="1860" b="1" i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 </a:t>
            </a:r>
            <a:r>
              <a:rPr lang="en-US" sz="1860" b="1" dirty="0" smtClean="0">
                <a:solidFill>
                  <a:srgbClr val="FF0000"/>
                </a:solidFill>
              </a:rPr>
              <a:t>  +   </a:t>
            </a:r>
            <a:r>
              <a:rPr lang="en-US" sz="1860" b="1" dirty="0">
                <a:solidFill>
                  <a:srgbClr val="FF0000"/>
                </a:solidFill>
              </a:rPr>
              <a:t>K</a:t>
            </a:r>
            <a:r>
              <a:rPr lang="en-US" sz="1860" b="1" baseline="-25000" dirty="0">
                <a:solidFill>
                  <a:srgbClr val="FF0000"/>
                </a:solidFill>
              </a:rPr>
              <a:t>2</a:t>
            </a:r>
            <a:r>
              <a:rPr lang="en-US" sz="1860" b="1" dirty="0">
                <a:solidFill>
                  <a:srgbClr val="FF0000"/>
                </a:solidFill>
              </a:rPr>
              <a:t>SO</a:t>
            </a:r>
            <a:r>
              <a:rPr lang="en-US" sz="1860" b="1" baseline="-25000" dirty="0">
                <a:solidFill>
                  <a:srgbClr val="FF0000"/>
                </a:solidFill>
              </a:rPr>
              <a:t>4</a:t>
            </a:r>
            <a:r>
              <a:rPr lang="en-US" sz="1860" b="1" dirty="0">
                <a:solidFill>
                  <a:srgbClr val="FF0000"/>
                </a:solidFill>
              </a:rPr>
              <a:t> (</a:t>
            </a:r>
            <a:r>
              <a:rPr lang="en-US" sz="1860" b="1" i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 </a:t>
            </a:r>
            <a:r>
              <a:rPr lang="en-US" sz="1860" b="1" dirty="0" smtClean="0">
                <a:solidFill>
                  <a:srgbClr val="FF0000"/>
                </a:solidFill>
              </a:rPr>
              <a:t>+ </a:t>
            </a:r>
            <a:r>
              <a:rPr lang="en-US" sz="1860" b="1" dirty="0">
                <a:solidFill>
                  <a:srgbClr val="FF0000"/>
                </a:solidFill>
              </a:rPr>
              <a:t>2H</a:t>
            </a:r>
            <a:r>
              <a:rPr lang="en-US" sz="1860" b="1" baseline="-25000" dirty="0">
                <a:solidFill>
                  <a:srgbClr val="FF0000"/>
                </a:solidFill>
              </a:rPr>
              <a:t>2</a:t>
            </a:r>
            <a:r>
              <a:rPr lang="en-US" sz="1860" b="1" dirty="0">
                <a:solidFill>
                  <a:srgbClr val="FF0000"/>
                </a:solidFill>
              </a:rPr>
              <a:t>O (</a:t>
            </a:r>
            <a:r>
              <a:rPr lang="en-US" sz="1860" b="1" i="1" dirty="0">
                <a:solidFill>
                  <a:srgbClr val="FF0000"/>
                </a:solidFill>
              </a:rPr>
              <a:t>l</a:t>
            </a:r>
            <a:r>
              <a:rPr lang="en-US" sz="1860" b="1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US" sz="1860" dirty="0" smtClean="0"/>
              <a:t>    hydrogen      potassium            		       iodine        potassium</a:t>
            </a:r>
            <a:endParaRPr lang="en-US" sz="1860" dirty="0"/>
          </a:p>
          <a:p>
            <a:pPr>
              <a:buClr>
                <a:srgbClr val="0070C0"/>
              </a:buClr>
            </a:pPr>
            <a:r>
              <a:rPr lang="en-US" sz="1860" dirty="0"/>
              <a:t> </a:t>
            </a:r>
            <a:r>
              <a:rPr lang="en-US" sz="1860" dirty="0" smtClean="0"/>
              <a:t>    peroxide         iodide 				              sulfate</a:t>
            </a:r>
            <a:endParaRPr lang="en-US" sz="186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60" dirty="0"/>
              <a:t>You can see that the hydrogen peroxide loses oxygen: it </a:t>
            </a:r>
            <a:r>
              <a:rPr lang="en-US" sz="1860" dirty="0" smtClean="0"/>
              <a:t/>
            </a:r>
            <a:br>
              <a:rPr lang="en-US" sz="1860" dirty="0" smtClean="0"/>
            </a:br>
            <a:r>
              <a:rPr lang="en-US" sz="1860" dirty="0" smtClean="0"/>
              <a:t>is </a:t>
            </a:r>
            <a:r>
              <a:rPr lang="en-US" sz="1860" dirty="0"/>
              <a:t>reduced.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60" dirty="0"/>
              <a:t>The potassium iodide acts as a reducing agent. At the </a:t>
            </a:r>
            <a:r>
              <a:rPr lang="en-US" sz="1860" dirty="0" smtClean="0"/>
              <a:t/>
            </a:r>
            <a:br>
              <a:rPr lang="en-US" sz="1860" dirty="0" smtClean="0"/>
            </a:br>
            <a:r>
              <a:rPr lang="en-US" sz="1860" dirty="0" smtClean="0"/>
              <a:t>same </a:t>
            </a:r>
            <a:r>
              <a:rPr lang="en-US" sz="1860" dirty="0"/>
              <a:t>time </a:t>
            </a:r>
            <a:r>
              <a:rPr lang="en-US" sz="1860" dirty="0" smtClean="0"/>
              <a:t>the potassium </a:t>
            </a:r>
            <a:r>
              <a:rPr lang="en-US" sz="1860" dirty="0"/>
              <a:t>iodide is </a:t>
            </a:r>
            <a:r>
              <a:rPr lang="en-US" sz="1860" dirty="0" err="1"/>
              <a:t>oxidised</a:t>
            </a:r>
            <a:r>
              <a:rPr lang="en-US" sz="1860" dirty="0"/>
              <a:t> to iodine. </a:t>
            </a:r>
            <a:r>
              <a:rPr lang="en-US" sz="1860" dirty="0" smtClean="0"/>
              <a:t/>
            </a:r>
            <a:br>
              <a:rPr lang="en-US" sz="1860" dirty="0" smtClean="0"/>
            </a:br>
            <a:r>
              <a:rPr lang="en-US" sz="1860" dirty="0" smtClean="0"/>
              <a:t>This </a:t>
            </a:r>
            <a:r>
              <a:rPr lang="en-US" sz="1860" dirty="0"/>
              <a:t>causes a colour change:</a:t>
            </a:r>
          </a:p>
          <a:p>
            <a:pPr>
              <a:buClr>
                <a:srgbClr val="0070C0"/>
              </a:buClr>
            </a:pPr>
            <a:endParaRPr lang="en-US" sz="1860" dirty="0" smtClean="0"/>
          </a:p>
          <a:p>
            <a:pPr>
              <a:buClr>
                <a:srgbClr val="0070C0"/>
              </a:buClr>
            </a:pPr>
            <a:r>
              <a:rPr lang="en-US" sz="1860" b="1" dirty="0">
                <a:solidFill>
                  <a:srgbClr val="FF0000"/>
                </a:solidFill>
              </a:rPr>
              <a:t>	</a:t>
            </a:r>
            <a:r>
              <a:rPr lang="en-US" sz="1860" b="1" dirty="0" smtClean="0">
                <a:solidFill>
                  <a:srgbClr val="FF0000"/>
                </a:solidFill>
              </a:rPr>
              <a:t>   2I</a:t>
            </a:r>
            <a:r>
              <a:rPr lang="en-US" sz="186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860" b="1" dirty="0" smtClean="0">
                <a:solidFill>
                  <a:srgbClr val="FF0000"/>
                </a:solidFill>
              </a:rPr>
              <a:t> </a:t>
            </a:r>
            <a:r>
              <a:rPr lang="en-US" sz="1860" b="1" dirty="0">
                <a:solidFill>
                  <a:srgbClr val="FF0000"/>
                </a:solidFill>
              </a:rPr>
              <a:t>(</a:t>
            </a:r>
            <a:r>
              <a:rPr lang="en-US" sz="1860" b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 </a:t>
            </a:r>
            <a:r>
              <a:rPr lang="en-US" sz="186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			</a:t>
            </a:r>
            <a:r>
              <a:rPr lang="en-US" sz="1860" b="1" dirty="0" smtClean="0">
                <a:solidFill>
                  <a:srgbClr val="FF0000"/>
                </a:solidFill>
              </a:rPr>
              <a:t>  I</a:t>
            </a:r>
            <a:r>
              <a:rPr lang="en-US" sz="186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860" b="1" dirty="0" smtClean="0">
                <a:solidFill>
                  <a:srgbClr val="FF0000"/>
                </a:solidFill>
              </a:rPr>
              <a:t> </a:t>
            </a:r>
            <a:r>
              <a:rPr lang="en-US" sz="1860" b="1" dirty="0">
                <a:solidFill>
                  <a:srgbClr val="FF0000"/>
                </a:solidFill>
              </a:rPr>
              <a:t>(</a:t>
            </a:r>
            <a:r>
              <a:rPr lang="en-US" sz="1860" b="1" dirty="0" err="1">
                <a:solidFill>
                  <a:srgbClr val="FF0000"/>
                </a:solidFill>
              </a:rPr>
              <a:t>aq</a:t>
            </a:r>
            <a:r>
              <a:rPr lang="en-US" sz="1860" b="1" dirty="0">
                <a:solidFill>
                  <a:srgbClr val="FF0000"/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US" sz="1860" dirty="0" smtClean="0"/>
              <a:t>	</a:t>
            </a:r>
            <a:r>
              <a:rPr lang="en-US" sz="1860" dirty="0" err="1" smtClean="0"/>
              <a:t>colourless</a:t>
            </a:r>
            <a:r>
              <a:rPr lang="en-US" sz="1860" dirty="0" smtClean="0"/>
              <a:t> 			red-brown</a:t>
            </a:r>
            <a:endParaRPr lang="en-US" sz="1860" dirty="0"/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860" dirty="0"/>
              <a:t>So potassium iodide is used to test for the presence of </a:t>
            </a:r>
            <a:r>
              <a:rPr lang="en-US" sz="1860" dirty="0" smtClean="0"/>
              <a:t/>
            </a:r>
            <a:br>
              <a:rPr lang="en-US" sz="1860" dirty="0" smtClean="0"/>
            </a:br>
            <a:r>
              <a:rPr lang="en-US" sz="1860" dirty="0" smtClean="0"/>
              <a:t>an </a:t>
            </a:r>
            <a:r>
              <a:rPr lang="en-US" sz="1860" dirty="0" err="1"/>
              <a:t>oxidising</a:t>
            </a:r>
            <a:r>
              <a:rPr lang="en-US" sz="1860" dirty="0"/>
              <a:t> agent.</a:t>
            </a:r>
            <a:endParaRPr lang="en-US" sz="186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99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80112" y="5884530"/>
            <a:ext cx="33123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buClr>
                <a:srgbClr val="C00000"/>
              </a:buClr>
              <a:buFontTx/>
              <a:buChar char="▲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This shows the red-brown colour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you get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when potassium iodide is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oxidised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by an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oxidising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agent.</a:t>
            </a: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57" r="17675"/>
          <a:stretch/>
        </p:blipFill>
        <p:spPr>
          <a:xfrm>
            <a:off x="6732240" y="3501008"/>
            <a:ext cx="2160240" cy="228885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31956" y="45811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oxidation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031956" y="4950460"/>
            <a:ext cx="110799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hlinkClick r:id="rId4" action="ppaction://hlinksldjump"/>
          </p:cNvPr>
          <p:cNvSpPr txBox="1"/>
          <p:nvPr/>
        </p:nvSpPr>
        <p:spPr>
          <a:xfrm>
            <a:off x="8300524" y="1052736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517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IE" sz="3800" dirty="0"/>
              <a:t>7.4 - </a:t>
            </a:r>
            <a:r>
              <a:rPr lang="en-GB" sz="3800" dirty="0"/>
              <a:t>Oxidising and Reducing Agents</a:t>
            </a:r>
            <a:endParaRPr lang="en-GB" sz="3800" b="1" dirty="0" smtClean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70058"/>
            <a:ext cx="600980" cy="382678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99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9512" y="1125899"/>
            <a:ext cx="8699936" cy="5375318"/>
          </a:xfrm>
          <a:prstGeom prst="rect">
            <a:avLst/>
          </a:prstGeom>
          <a:solidFill>
            <a:srgbClr val="F5FC9A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570" dirty="0" smtClean="0"/>
              <a:t>What is:</a:t>
            </a:r>
            <a:br>
              <a:rPr lang="en-US" sz="2570" dirty="0" smtClean="0"/>
            </a:br>
            <a:r>
              <a:rPr lang="en-US" sz="2570" b="1" dirty="0" smtClean="0"/>
              <a:t>a</a:t>
            </a:r>
            <a:r>
              <a:rPr lang="en-US" sz="2570" dirty="0" smtClean="0"/>
              <a:t> </a:t>
            </a:r>
            <a:r>
              <a:rPr lang="en-US" sz="2570" dirty="0"/>
              <a:t>an </a:t>
            </a:r>
            <a:r>
              <a:rPr lang="en-US" sz="2570" dirty="0" err="1"/>
              <a:t>oxidising</a:t>
            </a:r>
            <a:r>
              <a:rPr lang="en-US" sz="2570" dirty="0"/>
              <a:t> agent? </a:t>
            </a:r>
            <a:r>
              <a:rPr lang="en-US" sz="2570" dirty="0" smtClean="0"/>
              <a:t>	</a:t>
            </a:r>
            <a:r>
              <a:rPr lang="en-US" sz="2570" b="1" dirty="0" smtClean="0"/>
              <a:t>b</a:t>
            </a:r>
            <a:r>
              <a:rPr lang="en-US" sz="2570" dirty="0" smtClean="0"/>
              <a:t> </a:t>
            </a:r>
            <a:r>
              <a:rPr lang="en-US" sz="2570" dirty="0"/>
              <a:t>a reducing agent?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570" dirty="0" smtClean="0"/>
              <a:t>Identify </a:t>
            </a:r>
            <a:r>
              <a:rPr lang="en-US" sz="2570" dirty="0"/>
              <a:t>the </a:t>
            </a:r>
            <a:r>
              <a:rPr lang="en-US" sz="2570" dirty="0" err="1"/>
              <a:t>oxidising</a:t>
            </a:r>
            <a:r>
              <a:rPr lang="en-US" sz="2570" dirty="0"/>
              <a:t> and reducing agents in </a:t>
            </a:r>
            <a:r>
              <a:rPr lang="en-US" sz="2570" dirty="0" smtClean="0"/>
              <a:t>these reactions</a:t>
            </a:r>
            <a:r>
              <a:rPr lang="en-US" sz="2570" dirty="0"/>
              <a:t>, by looking at the gain and loss of </a:t>
            </a:r>
            <a:r>
              <a:rPr lang="en-US" sz="2570" dirty="0" smtClean="0"/>
              <a:t>oxygen:</a:t>
            </a:r>
            <a:br>
              <a:rPr lang="en-US" sz="2570" dirty="0" smtClean="0"/>
            </a:br>
            <a:r>
              <a:rPr lang="en-US" sz="2570" b="1" dirty="0" smtClean="0"/>
              <a:t>a</a:t>
            </a:r>
            <a:r>
              <a:rPr lang="en-US" sz="2570" dirty="0" smtClean="0"/>
              <a:t> </a:t>
            </a:r>
            <a:r>
              <a:rPr lang="en-US" sz="2570" b="1" dirty="0">
                <a:solidFill>
                  <a:srgbClr val="FF0000"/>
                </a:solidFill>
              </a:rPr>
              <a:t>2Mg (</a:t>
            </a:r>
            <a:r>
              <a:rPr lang="en-US" sz="2570" b="1" i="1" dirty="0">
                <a:solidFill>
                  <a:srgbClr val="FF0000"/>
                </a:solidFill>
              </a:rPr>
              <a:t>s</a:t>
            </a:r>
            <a:r>
              <a:rPr lang="en-US" sz="2570" b="1" dirty="0">
                <a:solidFill>
                  <a:srgbClr val="FF0000"/>
                </a:solidFill>
              </a:rPr>
              <a:t>) </a:t>
            </a:r>
            <a:r>
              <a:rPr lang="en-US" sz="2570" b="1" dirty="0" smtClean="0">
                <a:solidFill>
                  <a:srgbClr val="FF0000"/>
                </a:solidFill>
              </a:rPr>
              <a:t>+ </a:t>
            </a:r>
            <a:r>
              <a:rPr lang="en-US" sz="2570" b="1" dirty="0">
                <a:solidFill>
                  <a:srgbClr val="FF0000"/>
                </a:solidFill>
              </a:rPr>
              <a:t>O</a:t>
            </a:r>
            <a:r>
              <a:rPr lang="en-US" sz="2570" b="1" baseline="-25000" dirty="0">
                <a:solidFill>
                  <a:srgbClr val="FF0000"/>
                </a:solidFill>
              </a:rPr>
              <a:t>2</a:t>
            </a:r>
            <a:r>
              <a:rPr lang="en-US" sz="2570" b="1" dirty="0">
                <a:solidFill>
                  <a:srgbClr val="FF0000"/>
                </a:solidFill>
              </a:rPr>
              <a:t> (g) </a:t>
            </a:r>
            <a:r>
              <a:rPr lang="en-US" sz="28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570" b="1" dirty="0" smtClean="0">
                <a:solidFill>
                  <a:srgbClr val="FF0000"/>
                </a:solidFill>
              </a:rPr>
              <a:t>2MgO </a:t>
            </a:r>
            <a:r>
              <a:rPr lang="en-US" sz="2570" b="1" dirty="0">
                <a:solidFill>
                  <a:srgbClr val="FF0000"/>
                </a:solidFill>
              </a:rPr>
              <a:t>(</a:t>
            </a:r>
            <a:r>
              <a:rPr lang="en-US" sz="2570" b="1" i="1" dirty="0" smtClean="0">
                <a:solidFill>
                  <a:srgbClr val="FF0000"/>
                </a:solidFill>
              </a:rPr>
              <a:t>s</a:t>
            </a:r>
            <a:r>
              <a:rPr lang="en-US" sz="2570" b="1" dirty="0" smtClean="0">
                <a:solidFill>
                  <a:srgbClr val="FF0000"/>
                </a:solidFill>
              </a:rPr>
              <a:t>)</a:t>
            </a:r>
            <a:r>
              <a:rPr lang="en-US" sz="2570" dirty="0" smtClean="0"/>
              <a:t/>
            </a:r>
            <a:br>
              <a:rPr lang="en-US" sz="2570" dirty="0" smtClean="0"/>
            </a:br>
            <a:r>
              <a:rPr lang="en-US" sz="2570" b="1" dirty="0" smtClean="0"/>
              <a:t>b</a:t>
            </a:r>
            <a:r>
              <a:rPr lang="en-US" sz="2570" dirty="0" smtClean="0"/>
              <a:t> </a:t>
            </a:r>
            <a:r>
              <a:rPr lang="en-US" sz="2570" b="1" dirty="0">
                <a:solidFill>
                  <a:srgbClr val="FF0000"/>
                </a:solidFill>
              </a:rPr>
              <a:t>Fe</a:t>
            </a:r>
            <a:r>
              <a:rPr lang="en-US" sz="2570" b="1" baseline="-25000" dirty="0">
                <a:solidFill>
                  <a:srgbClr val="FF0000"/>
                </a:solidFill>
              </a:rPr>
              <a:t>2</a:t>
            </a:r>
            <a:r>
              <a:rPr lang="en-US" sz="2570" b="1" dirty="0">
                <a:solidFill>
                  <a:srgbClr val="FF0000"/>
                </a:solidFill>
              </a:rPr>
              <a:t>O</a:t>
            </a:r>
            <a:r>
              <a:rPr lang="en-US" sz="2570" b="1" baseline="-25000" dirty="0">
                <a:solidFill>
                  <a:srgbClr val="FF0000"/>
                </a:solidFill>
              </a:rPr>
              <a:t>3</a:t>
            </a:r>
            <a:r>
              <a:rPr lang="en-US" sz="2570" b="1" dirty="0">
                <a:solidFill>
                  <a:srgbClr val="FF0000"/>
                </a:solidFill>
              </a:rPr>
              <a:t> (</a:t>
            </a:r>
            <a:r>
              <a:rPr lang="en-US" sz="2570" b="1" i="1" dirty="0">
                <a:solidFill>
                  <a:srgbClr val="FF0000"/>
                </a:solidFill>
              </a:rPr>
              <a:t>s</a:t>
            </a:r>
            <a:r>
              <a:rPr lang="en-US" sz="2570" b="1" dirty="0">
                <a:solidFill>
                  <a:srgbClr val="FF0000"/>
                </a:solidFill>
              </a:rPr>
              <a:t>) </a:t>
            </a:r>
            <a:r>
              <a:rPr lang="en-US" sz="2570" b="1" dirty="0" smtClean="0">
                <a:solidFill>
                  <a:srgbClr val="FF0000"/>
                </a:solidFill>
              </a:rPr>
              <a:t>+ </a:t>
            </a:r>
            <a:r>
              <a:rPr lang="en-US" sz="2570" b="1" dirty="0">
                <a:solidFill>
                  <a:srgbClr val="FF0000"/>
                </a:solidFill>
              </a:rPr>
              <a:t>3CO (</a:t>
            </a:r>
            <a:r>
              <a:rPr lang="en-US" sz="2570" b="1" i="1" dirty="0">
                <a:solidFill>
                  <a:srgbClr val="FF0000"/>
                </a:solidFill>
              </a:rPr>
              <a:t>g</a:t>
            </a:r>
            <a:r>
              <a:rPr lang="en-US" sz="2570" b="1" dirty="0">
                <a:solidFill>
                  <a:srgbClr val="FF0000"/>
                </a:solidFill>
              </a:rPr>
              <a:t>) </a:t>
            </a:r>
            <a:r>
              <a:rPr lang="en-US" sz="28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570" b="1" dirty="0" smtClean="0">
                <a:solidFill>
                  <a:srgbClr val="FF0000"/>
                </a:solidFill>
              </a:rPr>
              <a:t>2Fe </a:t>
            </a:r>
            <a:r>
              <a:rPr lang="en-US" sz="2570" b="1" dirty="0">
                <a:solidFill>
                  <a:srgbClr val="FF0000"/>
                </a:solidFill>
              </a:rPr>
              <a:t>(</a:t>
            </a:r>
            <a:r>
              <a:rPr lang="en-US" sz="2570" b="1" i="1" dirty="0">
                <a:solidFill>
                  <a:srgbClr val="FF0000"/>
                </a:solidFill>
              </a:rPr>
              <a:t>l</a:t>
            </a:r>
            <a:r>
              <a:rPr lang="en-US" sz="2570" b="1" dirty="0">
                <a:solidFill>
                  <a:srgbClr val="FF0000"/>
                </a:solidFill>
              </a:rPr>
              <a:t>) </a:t>
            </a:r>
            <a:r>
              <a:rPr lang="en-US" sz="2570" b="1" dirty="0" smtClean="0">
                <a:solidFill>
                  <a:srgbClr val="FF0000"/>
                </a:solidFill>
              </a:rPr>
              <a:t>+ </a:t>
            </a:r>
            <a:r>
              <a:rPr lang="en-US" sz="2570" b="1" dirty="0">
                <a:solidFill>
                  <a:srgbClr val="FF0000"/>
                </a:solidFill>
              </a:rPr>
              <a:t>3CO</a:t>
            </a:r>
            <a:r>
              <a:rPr lang="en-US" sz="2570" b="1" baseline="-25000" dirty="0">
                <a:solidFill>
                  <a:srgbClr val="FF0000"/>
                </a:solidFill>
              </a:rPr>
              <a:t>2</a:t>
            </a:r>
            <a:r>
              <a:rPr lang="en-US" sz="2570" b="1" dirty="0">
                <a:solidFill>
                  <a:srgbClr val="FF0000"/>
                </a:solidFill>
              </a:rPr>
              <a:t> (</a:t>
            </a:r>
            <a:r>
              <a:rPr lang="en-US" sz="2570" b="1" i="1" dirty="0">
                <a:solidFill>
                  <a:srgbClr val="FF0000"/>
                </a:solidFill>
              </a:rPr>
              <a:t>g</a:t>
            </a:r>
            <a:r>
              <a:rPr lang="en-US" sz="2570" b="1" dirty="0">
                <a:solidFill>
                  <a:srgbClr val="FF0000"/>
                </a:solidFill>
              </a:rPr>
              <a:t>)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570" dirty="0" smtClean="0"/>
              <a:t>Now </a:t>
            </a:r>
            <a:r>
              <a:rPr lang="en-US" sz="2570" dirty="0"/>
              <a:t>identify the </a:t>
            </a:r>
            <a:r>
              <a:rPr lang="en-US" sz="2570" dirty="0" err="1"/>
              <a:t>oxidising</a:t>
            </a:r>
            <a:r>
              <a:rPr lang="en-US" sz="2570" dirty="0"/>
              <a:t> and reducing agents in </a:t>
            </a:r>
            <a:r>
              <a:rPr lang="en-US" sz="2570" dirty="0" smtClean="0"/>
              <a:t>these:</a:t>
            </a:r>
            <a:br>
              <a:rPr lang="en-US" sz="2570" dirty="0" smtClean="0"/>
            </a:br>
            <a:r>
              <a:rPr lang="en-US" sz="2570" b="1" dirty="0" smtClean="0"/>
              <a:t>a</a:t>
            </a:r>
            <a:r>
              <a:rPr lang="en-US" sz="2570" dirty="0" smtClean="0"/>
              <a:t> </a:t>
            </a:r>
            <a:r>
              <a:rPr lang="en-US" sz="2570" b="1" dirty="0">
                <a:solidFill>
                  <a:srgbClr val="FF0000"/>
                </a:solidFill>
              </a:rPr>
              <a:t>2Fe </a:t>
            </a:r>
            <a:r>
              <a:rPr lang="en-US" sz="2570" b="1" dirty="0" smtClean="0">
                <a:solidFill>
                  <a:srgbClr val="FF0000"/>
                </a:solidFill>
              </a:rPr>
              <a:t>+ </a:t>
            </a:r>
            <a:r>
              <a:rPr lang="en-US" sz="2570" b="1" dirty="0">
                <a:solidFill>
                  <a:srgbClr val="FF0000"/>
                </a:solidFill>
              </a:rPr>
              <a:t>3Cl</a:t>
            </a:r>
            <a:r>
              <a:rPr lang="en-US" sz="2570" b="1" baseline="-25000" dirty="0">
                <a:solidFill>
                  <a:srgbClr val="FF0000"/>
                </a:solidFill>
              </a:rPr>
              <a:t>2</a:t>
            </a:r>
            <a:r>
              <a:rPr lang="en-US" sz="257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570" b="1" dirty="0" smtClean="0">
                <a:solidFill>
                  <a:srgbClr val="FF0000"/>
                </a:solidFill>
              </a:rPr>
              <a:t>2FeCl</a:t>
            </a:r>
            <a:r>
              <a:rPr lang="en-US" sz="257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2570" dirty="0" smtClean="0"/>
              <a:t/>
            </a:r>
            <a:br>
              <a:rPr lang="en-US" sz="2570" dirty="0" smtClean="0"/>
            </a:br>
            <a:r>
              <a:rPr lang="en-US" sz="2570" b="1" dirty="0" smtClean="0"/>
              <a:t>b</a:t>
            </a:r>
            <a:r>
              <a:rPr lang="en-US" sz="2570" dirty="0" smtClean="0"/>
              <a:t> </a:t>
            </a:r>
            <a:r>
              <a:rPr lang="en-US" sz="2570" b="1" dirty="0">
                <a:solidFill>
                  <a:srgbClr val="FF0000"/>
                </a:solidFill>
              </a:rPr>
              <a:t>Fe </a:t>
            </a:r>
            <a:r>
              <a:rPr lang="en-US" sz="2570" b="1" dirty="0" smtClean="0">
                <a:solidFill>
                  <a:srgbClr val="FF0000"/>
                </a:solidFill>
              </a:rPr>
              <a:t>+ </a:t>
            </a:r>
            <a:r>
              <a:rPr lang="en-US" sz="2570" b="1" dirty="0">
                <a:solidFill>
                  <a:srgbClr val="FF0000"/>
                </a:solidFill>
              </a:rPr>
              <a:t>CuSO</a:t>
            </a:r>
            <a:r>
              <a:rPr lang="en-US" sz="2570" b="1" baseline="-25000" dirty="0">
                <a:solidFill>
                  <a:srgbClr val="FF0000"/>
                </a:solidFill>
              </a:rPr>
              <a:t>4</a:t>
            </a:r>
            <a:r>
              <a:rPr lang="en-US" sz="2570" b="1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570" b="1" dirty="0" smtClean="0">
                <a:solidFill>
                  <a:srgbClr val="FF0000"/>
                </a:solidFill>
              </a:rPr>
              <a:t>FeSO</a:t>
            </a:r>
            <a:r>
              <a:rPr lang="en-US" sz="257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2570" b="1" dirty="0" smtClean="0">
                <a:solidFill>
                  <a:srgbClr val="FF0000"/>
                </a:solidFill>
              </a:rPr>
              <a:t> + </a:t>
            </a:r>
            <a:r>
              <a:rPr lang="en-US" sz="2570" b="1" dirty="0">
                <a:solidFill>
                  <a:srgbClr val="FF0000"/>
                </a:solidFill>
              </a:rPr>
              <a:t>Cu</a:t>
            </a:r>
          </a:p>
          <a:p>
            <a:pPr marL="449263" indent="-449263">
              <a:buClr>
                <a:srgbClr val="0070C0"/>
              </a:buClr>
              <a:buFont typeface="+mj-lt"/>
              <a:buAutoNum type="arabicPeriod"/>
              <a:tabLst>
                <a:tab pos="812800" algn="l"/>
                <a:tab pos="4300538" algn="l"/>
              </a:tabLst>
            </a:pPr>
            <a:r>
              <a:rPr lang="en-US" sz="2570" dirty="0" smtClean="0"/>
              <a:t>Explain why:</a:t>
            </a:r>
            <a:br>
              <a:rPr lang="en-US" sz="2570" dirty="0" smtClean="0"/>
            </a:br>
            <a:r>
              <a:rPr lang="en-US" sz="2570" b="1" dirty="0" smtClean="0"/>
              <a:t>a </a:t>
            </a:r>
            <a:r>
              <a:rPr lang="en-US" sz="2570" dirty="0"/>
              <a:t>potassium </a:t>
            </a:r>
            <a:r>
              <a:rPr lang="en-US" sz="2570" dirty="0" smtClean="0"/>
              <a:t>manganite (</a:t>
            </a:r>
            <a:r>
              <a:rPr lang="en-US" sz="2570" dirty="0"/>
              <a:t>VII) is a powerful </a:t>
            </a:r>
            <a:r>
              <a:rPr lang="en-US" sz="2570" dirty="0" err="1"/>
              <a:t>oxidising</a:t>
            </a:r>
            <a:r>
              <a:rPr lang="en-US" sz="2570" dirty="0"/>
              <a:t> </a:t>
            </a:r>
            <a:r>
              <a:rPr lang="en-US" sz="2570" dirty="0" smtClean="0"/>
              <a:t>agent</a:t>
            </a:r>
            <a:br>
              <a:rPr lang="en-US" sz="2570" dirty="0" smtClean="0"/>
            </a:br>
            <a:r>
              <a:rPr lang="en-US" sz="2570" b="1" dirty="0" smtClean="0"/>
              <a:t>b </a:t>
            </a:r>
            <a:r>
              <a:rPr lang="en-US" sz="2570" dirty="0"/>
              <a:t>potassium iodide is used to test for </a:t>
            </a:r>
            <a:r>
              <a:rPr lang="en-US" sz="2570" dirty="0" err="1"/>
              <a:t>oxidising</a:t>
            </a:r>
            <a:r>
              <a:rPr lang="en-US" sz="2570" dirty="0"/>
              <a:t> agents</a:t>
            </a:r>
          </a:p>
        </p:txBody>
      </p:sp>
      <p:sp>
        <p:nvSpPr>
          <p:cNvPr id="26" name="TextBox 25">
            <a:hlinkClick r:id="rId3" action="ppaction://hlinkfile"/>
          </p:cNvPr>
          <p:cNvSpPr txBox="1"/>
          <p:nvPr/>
        </p:nvSpPr>
        <p:spPr>
          <a:xfrm>
            <a:off x="8244408" y="4470211"/>
            <a:ext cx="56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 rot="1078849">
            <a:off x="8610964" y="946336"/>
            <a:ext cx="504056" cy="504056"/>
          </a:xfrm>
          <a:prstGeom prst="ellipse">
            <a:avLst/>
          </a:prstGeom>
          <a:solidFill>
            <a:srgbClr val="0070C0"/>
          </a:solidFill>
          <a:ln w="57150">
            <a:solidFill>
              <a:srgbClr val="F5FC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8244408" y="5334307"/>
            <a:ext cx="663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Q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741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9512" y="1124744"/>
            <a:ext cx="8748000" cy="5509200"/>
          </a:xfrm>
          <a:prstGeom prst="rect">
            <a:avLst/>
          </a:prstGeom>
          <a:solidFill>
            <a:srgbClr val="F5FC9A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3200" b="1" dirty="0"/>
              <a:t>Core </a:t>
            </a:r>
            <a:r>
              <a:rPr lang="en-GB" sz="3200" b="1" dirty="0" smtClean="0"/>
              <a:t>curriculum - </a:t>
            </a:r>
            <a:r>
              <a:rPr lang="en-GB" sz="3200" dirty="0" smtClean="0"/>
              <a:t>Make </a:t>
            </a:r>
            <a:r>
              <a:rPr lang="en-GB" sz="3200" dirty="0"/>
              <a:t>sure you can …</a:t>
            </a:r>
          </a:p>
          <a:p>
            <a:pPr marL="896938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define </a:t>
            </a:r>
            <a:r>
              <a:rPr lang="en-US" sz="3200" i="1" dirty="0"/>
              <a:t>oxidation </a:t>
            </a:r>
            <a:r>
              <a:rPr lang="en-US" sz="3200" dirty="0"/>
              <a:t>as a gain of oxygen</a:t>
            </a:r>
          </a:p>
          <a:p>
            <a:pPr marL="896938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define </a:t>
            </a:r>
            <a:r>
              <a:rPr lang="en-US" sz="3200" i="1" dirty="0"/>
              <a:t>reduction </a:t>
            </a:r>
            <a:r>
              <a:rPr lang="en-US" sz="3200" dirty="0"/>
              <a:t>as a loss of oxygen</a:t>
            </a:r>
          </a:p>
          <a:p>
            <a:pPr marL="896938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explain </a:t>
            </a:r>
            <a:r>
              <a:rPr lang="en-US" sz="3200" dirty="0"/>
              <a:t>that oxidation and reduction always </a:t>
            </a:r>
            <a:r>
              <a:rPr lang="en-US" sz="3200" dirty="0" smtClean="0"/>
              <a:t>occur together</a:t>
            </a:r>
            <a:r>
              <a:rPr lang="en-US" sz="3200" dirty="0"/>
              <a:t>, and give an example</a:t>
            </a:r>
          </a:p>
          <a:p>
            <a:pPr marL="896938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explain </a:t>
            </a:r>
            <a:r>
              <a:rPr lang="en-US" sz="3200" dirty="0"/>
              <a:t>what a </a:t>
            </a:r>
            <a:r>
              <a:rPr lang="en-US" sz="3200" i="1" dirty="0"/>
              <a:t>redox reaction </a:t>
            </a:r>
            <a:r>
              <a:rPr lang="en-US" sz="3200" dirty="0"/>
              <a:t>is</a:t>
            </a:r>
          </a:p>
          <a:p>
            <a:pPr marL="896938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3200" dirty="0" smtClean="0"/>
              <a:t>define </a:t>
            </a:r>
            <a:r>
              <a:rPr lang="en-GB" sz="3200" dirty="0"/>
              <a:t>these </a:t>
            </a:r>
            <a:r>
              <a:rPr lang="en-GB" sz="3200" dirty="0" smtClean="0"/>
              <a:t>terms:</a:t>
            </a:r>
            <a:br>
              <a:rPr lang="en-GB" sz="3200" dirty="0" smtClean="0"/>
            </a:br>
            <a:r>
              <a:rPr lang="en-GB" sz="3200" i="1" dirty="0" smtClean="0"/>
              <a:t>oxidising </a:t>
            </a:r>
            <a:r>
              <a:rPr lang="en-GB" sz="3200" i="1" dirty="0"/>
              <a:t>agent </a:t>
            </a:r>
            <a:r>
              <a:rPr lang="en-GB" sz="3200" i="1" dirty="0" smtClean="0"/>
              <a:t> reducing </a:t>
            </a:r>
            <a:r>
              <a:rPr lang="en-GB" sz="3200" i="1" dirty="0"/>
              <a:t>agent</a:t>
            </a:r>
          </a:p>
          <a:p>
            <a:pPr marL="896938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identify </a:t>
            </a:r>
            <a:r>
              <a:rPr lang="en-US" sz="3200" dirty="0"/>
              <a:t>the </a:t>
            </a:r>
            <a:r>
              <a:rPr lang="en-US" sz="3200" dirty="0" err="1"/>
              <a:t>oxidising</a:t>
            </a:r>
            <a:r>
              <a:rPr lang="en-US" sz="3200" dirty="0"/>
              <a:t> and reducing agents, </a:t>
            </a:r>
            <a:r>
              <a:rPr lang="en-US" sz="3200" dirty="0" smtClean="0"/>
              <a:t>in </a:t>
            </a:r>
            <a:r>
              <a:rPr lang="en-GB" sz="3200" dirty="0" smtClean="0"/>
              <a:t>reactions </a:t>
            </a:r>
            <a:r>
              <a:rPr lang="en-GB" sz="3200" dirty="0"/>
              <a:t>involving </a:t>
            </a:r>
            <a:r>
              <a:rPr lang="en-GB" sz="3200" dirty="0" smtClean="0"/>
              <a:t>oxygen</a:t>
            </a:r>
            <a:endParaRPr lang="en-GB" sz="32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7 – Revision Checklist - Core</a:t>
            </a:r>
            <a:endParaRPr lang="en-GB" b="1" dirty="0" smtClean="0"/>
          </a:p>
        </p:txBody>
      </p:sp>
      <p:sp>
        <p:nvSpPr>
          <p:cNvPr id="13" name="Round Same Side Corner Rectangle 12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100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5662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9512" y="1124744"/>
            <a:ext cx="8748000" cy="5441490"/>
          </a:xfrm>
          <a:prstGeom prst="rect">
            <a:avLst/>
          </a:prstGeom>
          <a:solidFill>
            <a:srgbClr val="F5FC9A"/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GB" sz="1580" b="1" dirty="0" smtClean="0"/>
              <a:t>Extended curriculum - </a:t>
            </a:r>
            <a:r>
              <a:rPr lang="en-US" sz="1580" dirty="0" smtClean="0"/>
              <a:t>Make sure you can also …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define oxidation and reduction in terms of electron </a:t>
            </a:r>
            <a:r>
              <a:rPr lang="en-GB" sz="1580" dirty="0" smtClean="0"/>
              <a:t>transfer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GB" sz="1580" dirty="0" smtClean="0"/>
              <a:t>explain these terms:</a:t>
            </a:r>
            <a:br>
              <a:rPr lang="en-GB" sz="1580" dirty="0" smtClean="0"/>
            </a:br>
            <a:r>
              <a:rPr lang="en-GB" sz="1580" i="1" dirty="0" smtClean="0"/>
              <a:t>half-equation 	ionic equation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write balanced half-equations for a redox reaction, to show the electron transfer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give the ionic equation for a reaction, by adding the </a:t>
            </a:r>
            <a:r>
              <a:rPr lang="en-GB" sz="1580" dirty="0" smtClean="0"/>
              <a:t>balanced half-equations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explain the term </a:t>
            </a:r>
            <a:r>
              <a:rPr lang="en-US" sz="1580" i="1" dirty="0" smtClean="0"/>
              <a:t>oxidation state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give the usual oxidation state for these elements, in </a:t>
            </a:r>
            <a:r>
              <a:rPr lang="en-GB" sz="1580" dirty="0" smtClean="0"/>
              <a:t>their compounds: </a:t>
            </a:r>
            <a:br>
              <a:rPr lang="en-GB" sz="1580" dirty="0" smtClean="0"/>
            </a:br>
            <a:r>
              <a:rPr lang="en-GB" sz="1580" dirty="0" smtClean="0"/>
              <a:t>hydrogen 	oxygen 	aluminium</a:t>
            </a:r>
            <a:br>
              <a:rPr lang="en-GB" sz="1580" dirty="0" smtClean="0"/>
            </a:br>
            <a:r>
              <a:rPr lang="en-US" sz="1580" dirty="0" smtClean="0"/>
              <a:t>sodium and other Group I metals</a:t>
            </a:r>
            <a:br>
              <a:rPr lang="en-US" sz="1580" dirty="0" smtClean="0"/>
            </a:br>
            <a:r>
              <a:rPr lang="en-US" sz="1580" dirty="0" smtClean="0"/>
              <a:t>calcium and other Group II metals</a:t>
            </a:r>
            <a:br>
              <a:rPr lang="en-US" sz="1580" dirty="0" smtClean="0"/>
            </a:br>
            <a:r>
              <a:rPr lang="en-US" sz="1580" dirty="0" smtClean="0"/>
              <a:t>chlorine and other Group VII non-metals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tell the oxidation state from a compound’s name, for elements with variable oxidation states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work out the oxidation state for each element in a compound (they must add up to zero)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give the oxidation state for each element present, in the equation for a reaction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identify a redox reaction from changes in oxidation </a:t>
            </a:r>
            <a:r>
              <a:rPr lang="en-GB" sz="1580" dirty="0" smtClean="0"/>
              <a:t>states, in the equation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explain why some substances are:</a:t>
            </a:r>
            <a:br>
              <a:rPr lang="en-US" sz="1580" dirty="0" smtClean="0"/>
            </a:br>
            <a:r>
              <a:rPr lang="en-US" sz="1580" i="1" dirty="0" smtClean="0"/>
              <a:t>strong </a:t>
            </a:r>
            <a:r>
              <a:rPr lang="en-US" sz="1580" i="1" dirty="0" err="1" smtClean="0"/>
              <a:t>oxidising</a:t>
            </a:r>
            <a:r>
              <a:rPr lang="en-US" sz="1580" i="1" dirty="0" smtClean="0"/>
              <a:t> agents 	strong reducing agents</a:t>
            </a:r>
            <a:br>
              <a:rPr lang="en-US" sz="1580" i="1" dirty="0" smtClean="0"/>
            </a:br>
            <a:r>
              <a:rPr lang="en-GB" sz="1580" dirty="0" smtClean="0"/>
              <a:t>and give examples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explain why potassium manganite (VII) and potassium dichromate(VI) are used in the lab to test for the presence of reducing agents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80" dirty="0" smtClean="0"/>
              <a:t>explain why potassium iodide is used in the lab to test for the presence of </a:t>
            </a:r>
            <a:r>
              <a:rPr lang="en-US" sz="1580" dirty="0" err="1" smtClean="0"/>
              <a:t>oxidising</a:t>
            </a:r>
            <a:r>
              <a:rPr lang="en-US" sz="1580" dirty="0" smtClean="0"/>
              <a:t> agents</a:t>
            </a:r>
            <a:endParaRPr lang="en-US" sz="158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7 – Revision Checklist - Extended</a:t>
            </a:r>
            <a:endParaRPr lang="en-GB" sz="4000" b="1" dirty="0" smtClean="0"/>
          </a:p>
        </p:txBody>
      </p:sp>
      <p:sp>
        <p:nvSpPr>
          <p:cNvPr id="13" name="Round Same Side Corner Rectangle 12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100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62810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3400" dirty="0" smtClean="0"/>
              <a:t>7 – Revision Questions – Core Curriculum</a:t>
            </a:r>
            <a:endParaRPr lang="en-GB" sz="34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12968" cy="5508000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rgbClr val="A7C4FF"/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39738" indent="-439738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1073150" algn="l"/>
                <a:tab pos="8435975" algn="r"/>
              </a:tabLst>
            </a:pPr>
            <a:r>
              <a:rPr lang="en-US" sz="1700" dirty="0" smtClean="0"/>
              <a:t>If </a:t>
            </a:r>
            <a:r>
              <a:rPr lang="en-US" sz="1700" dirty="0"/>
              <a:t>a substance gains oxygen in a reaction, it has </a:t>
            </a:r>
            <a:r>
              <a:rPr lang="en-US" sz="1700" dirty="0" smtClean="0"/>
              <a:t>been </a:t>
            </a:r>
            <a:r>
              <a:rPr lang="en-US" sz="1700" dirty="0" err="1" smtClean="0"/>
              <a:t>oxidised</a:t>
            </a:r>
            <a:r>
              <a:rPr lang="en-US" sz="1700" dirty="0"/>
              <a:t>. If it loses oxygen, it has been </a:t>
            </a:r>
            <a:r>
              <a:rPr lang="en-US" sz="1700" dirty="0" smtClean="0"/>
              <a:t>reduced. Oxidation </a:t>
            </a:r>
            <a:r>
              <a:rPr lang="en-US" sz="1700" dirty="0"/>
              <a:t>and reduction always take place </a:t>
            </a:r>
            <a:r>
              <a:rPr lang="en-US" sz="1700" dirty="0" smtClean="0"/>
              <a:t>together, so </a:t>
            </a:r>
            <a:r>
              <a:rPr lang="en-US" sz="1700" dirty="0"/>
              <a:t>if one substance is </a:t>
            </a:r>
            <a:r>
              <a:rPr lang="en-US" sz="1700" dirty="0" err="1"/>
              <a:t>oxidised</a:t>
            </a:r>
            <a:r>
              <a:rPr lang="en-US" sz="1700" dirty="0"/>
              <a:t>, another is </a:t>
            </a:r>
            <a:r>
              <a:rPr lang="en-US" sz="1700" dirty="0" smtClean="0"/>
              <a:t>reduced.</a:t>
            </a:r>
            <a:br>
              <a:rPr lang="en-US" sz="1700" dirty="0" smtClean="0"/>
            </a:br>
            <a:r>
              <a:rPr lang="en-US" sz="1700" b="1" dirty="0" smtClean="0"/>
              <a:t>a</a:t>
            </a:r>
            <a:r>
              <a:rPr lang="en-US" sz="1700" dirty="0" smtClean="0"/>
              <a:t> </a:t>
            </a:r>
            <a:r>
              <a:rPr lang="en-US" sz="1700" dirty="0"/>
              <a:t>First, see if you can write a word equation </a:t>
            </a:r>
            <a:r>
              <a:rPr lang="en-US" sz="1700" dirty="0" smtClean="0"/>
              <a:t>for each </a:t>
            </a:r>
            <a:r>
              <a:rPr lang="en-US" sz="1700" dirty="0"/>
              <a:t>redox reaction A to F </a:t>
            </a:r>
            <a:r>
              <a:rPr lang="en-US" sz="1700" dirty="0" smtClean="0"/>
              <a:t>below.</a:t>
            </a:r>
            <a:br>
              <a:rPr lang="en-US" sz="1700" dirty="0" smtClean="0"/>
            </a:br>
            <a:r>
              <a:rPr lang="en-US" sz="1700" b="1" dirty="0" smtClean="0"/>
              <a:t>b</a:t>
            </a:r>
            <a:r>
              <a:rPr lang="en-US" sz="1700" dirty="0" smtClean="0"/>
              <a:t> </a:t>
            </a:r>
            <a:r>
              <a:rPr lang="en-US" sz="1700" dirty="0"/>
              <a:t>Then, using the ideas above, say </a:t>
            </a:r>
            <a:r>
              <a:rPr lang="en-US" sz="1700" dirty="0" smtClean="0"/>
              <a:t>which substance </a:t>
            </a:r>
            <a:r>
              <a:rPr lang="en-US" sz="1700" dirty="0"/>
              <a:t>is being </a:t>
            </a:r>
            <a:r>
              <a:rPr lang="en-US" sz="1700" dirty="0" err="1"/>
              <a:t>oxidised</a:t>
            </a:r>
            <a:r>
              <a:rPr lang="en-US" sz="1700" dirty="0"/>
              <a:t>, and which is </a:t>
            </a:r>
            <a:r>
              <a:rPr lang="en-US" sz="1700" dirty="0" smtClean="0"/>
              <a:t>being reduced</a:t>
            </a:r>
            <a:r>
              <a:rPr lang="en-US" sz="1700" dirty="0"/>
              <a:t>, in each </a:t>
            </a:r>
            <a:r>
              <a:rPr lang="en-US" sz="1700" dirty="0" smtClean="0"/>
              <a:t>reaction.</a:t>
            </a:r>
            <a:br>
              <a:rPr lang="en-US" sz="1700" dirty="0" smtClean="0"/>
            </a:br>
            <a:r>
              <a:rPr lang="en-US" sz="1700" dirty="0" smtClean="0"/>
              <a:t>	A 	Ca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</a:t>
            </a:r>
            <a:r>
              <a:rPr lang="en-US" sz="1700" dirty="0" smtClean="0"/>
              <a:t>+ </a:t>
            </a:r>
            <a:r>
              <a:rPr lang="en-US" sz="1700" dirty="0"/>
              <a:t>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/>
              <a:t>g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600" b="1" dirty="0" smtClean="0">
                <a:sym typeface="Wingdings 3" panose="05040102010807070707" pitchFamily="18" charset="2"/>
              </a:rPr>
              <a:t> </a:t>
            </a:r>
            <a:r>
              <a:rPr lang="en-US" sz="1700" dirty="0" smtClean="0"/>
              <a:t>2 </a:t>
            </a:r>
            <a:r>
              <a:rPr lang="en-US" sz="1700" dirty="0" err="1"/>
              <a:t>CaO</a:t>
            </a:r>
            <a:r>
              <a:rPr lang="en-US" sz="1700" dirty="0"/>
              <a:t> (</a:t>
            </a:r>
            <a:r>
              <a:rPr lang="en-US" sz="1700" i="1" dirty="0" smtClean="0"/>
              <a:t>s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B 	2CO </a:t>
            </a:r>
            <a:r>
              <a:rPr lang="en-US" sz="1700" dirty="0"/>
              <a:t>(</a:t>
            </a:r>
            <a:r>
              <a:rPr lang="en-US" sz="1700" i="1" dirty="0"/>
              <a:t>g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/>
              <a:t>g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2CO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 smtClean="0"/>
              <a:t>g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C 	CH</a:t>
            </a:r>
            <a:r>
              <a:rPr lang="en-US" sz="1700" baseline="-25000" dirty="0" smtClean="0"/>
              <a:t>4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/>
              <a:t>g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2O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/>
              <a:t>g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CO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/>
              <a:t>g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2H</a:t>
            </a:r>
            <a:r>
              <a:rPr lang="en-US" sz="1700" baseline="-25000" dirty="0"/>
              <a:t>2</a:t>
            </a:r>
            <a:r>
              <a:rPr lang="en-US" sz="1700" dirty="0"/>
              <a:t>O (</a:t>
            </a:r>
            <a:r>
              <a:rPr lang="en-US" sz="1700" i="1" dirty="0" smtClean="0"/>
              <a:t>l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D 	2CuO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C (</a:t>
            </a:r>
            <a:r>
              <a:rPr lang="en-US" sz="1700" i="1" dirty="0"/>
              <a:t>s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2Cu </a:t>
            </a:r>
            <a:r>
              <a:rPr lang="en-US" sz="1700" dirty="0"/>
              <a:t>(s) +</a:t>
            </a:r>
            <a:r>
              <a:rPr lang="en-US" sz="1700" dirty="0" smtClean="0"/>
              <a:t> </a:t>
            </a:r>
            <a:r>
              <a:rPr lang="en-US" sz="1700" dirty="0"/>
              <a:t>CO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 smtClean="0"/>
              <a:t>g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E 	2Fe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3O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/>
              <a:t>g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2Fe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O</a:t>
            </a:r>
            <a:r>
              <a:rPr lang="en-US" sz="1700" baseline="-25000" dirty="0" smtClean="0"/>
              <a:t>3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 smtClean="0"/>
              <a:t>s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F 	Fe2O</a:t>
            </a:r>
            <a:r>
              <a:rPr lang="en-US" sz="1700" baseline="-25000" dirty="0" smtClean="0"/>
              <a:t>3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3CO (</a:t>
            </a:r>
            <a:r>
              <a:rPr lang="en-US" sz="1700" i="1" dirty="0"/>
              <a:t>g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2Fe </a:t>
            </a:r>
            <a:r>
              <a:rPr lang="en-US" sz="1700" dirty="0"/>
              <a:t>(s) +</a:t>
            </a:r>
            <a:r>
              <a:rPr lang="en-US" sz="1700" dirty="0" smtClean="0"/>
              <a:t> </a:t>
            </a:r>
            <a:r>
              <a:rPr lang="en-US" sz="1700" dirty="0"/>
              <a:t>3CO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/>
              <a:t>g</a:t>
            </a:r>
            <a:r>
              <a:rPr lang="en-US" sz="1700" dirty="0"/>
              <a:t>)</a:t>
            </a:r>
          </a:p>
          <a:p>
            <a:pPr marL="439738" indent="-439738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1073150" algn="l"/>
                <a:tab pos="8435975" algn="r"/>
              </a:tabLst>
            </a:pPr>
            <a:r>
              <a:rPr lang="en-US" sz="1700" b="1" dirty="0" smtClean="0"/>
              <a:t>a</a:t>
            </a:r>
            <a:r>
              <a:rPr lang="en-US" sz="1700" dirty="0" smtClean="0"/>
              <a:t> </a:t>
            </a:r>
            <a:r>
              <a:rPr lang="en-US" sz="1700" dirty="0"/>
              <a:t>Is this a redox reaction? Give your </a:t>
            </a:r>
            <a:r>
              <a:rPr lang="en-US" sz="1700" dirty="0" smtClean="0"/>
              <a:t>evidence.</a:t>
            </a:r>
            <a:br>
              <a:rPr lang="en-US" sz="1700" dirty="0" smtClean="0"/>
            </a:br>
            <a:r>
              <a:rPr lang="en-US" sz="1700" dirty="0" smtClean="0"/>
              <a:t>	A 	2Mg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CO</a:t>
            </a:r>
            <a:r>
              <a:rPr lang="en-US" sz="1700" baseline="-25000" dirty="0"/>
              <a:t>2</a:t>
            </a:r>
            <a:r>
              <a:rPr lang="en-US" sz="1700" dirty="0"/>
              <a:t> (</a:t>
            </a:r>
            <a:r>
              <a:rPr lang="en-US" sz="1700" i="1" dirty="0"/>
              <a:t>g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2MgO </a:t>
            </a:r>
            <a:r>
              <a:rPr lang="en-US" sz="1700" dirty="0"/>
              <a:t>(s) +</a:t>
            </a:r>
            <a:r>
              <a:rPr lang="en-US" sz="1700" dirty="0" smtClean="0"/>
              <a:t> </a:t>
            </a:r>
            <a:r>
              <a:rPr lang="en-US" sz="1700" dirty="0"/>
              <a:t>C (</a:t>
            </a:r>
            <a:r>
              <a:rPr lang="en-US" sz="1700" i="1" dirty="0" smtClean="0"/>
              <a:t>s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B 	SiO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C (</a:t>
            </a:r>
            <a:r>
              <a:rPr lang="en-US" sz="1700" i="1" dirty="0"/>
              <a:t>s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Si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baseline="-25000" dirty="0"/>
              <a:t>CO2</a:t>
            </a:r>
            <a:r>
              <a:rPr lang="en-US" sz="1700" dirty="0"/>
              <a:t> (</a:t>
            </a:r>
            <a:r>
              <a:rPr lang="en-US" sz="1700" i="1" dirty="0" smtClean="0"/>
              <a:t>g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C 	</a:t>
            </a:r>
            <a:r>
              <a:rPr lang="en-US" sz="1700" dirty="0" err="1" smtClean="0"/>
              <a:t>NaOH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 err="1"/>
              <a:t>aq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 err="1"/>
              <a:t>HCl</a:t>
            </a:r>
            <a:r>
              <a:rPr lang="en-US" sz="1700" dirty="0"/>
              <a:t> (</a:t>
            </a:r>
            <a:r>
              <a:rPr lang="en-US" sz="1700" i="1" dirty="0" err="1"/>
              <a:t>aq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err="1" smtClean="0"/>
              <a:t>NaCl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 err="1"/>
              <a:t>aq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H</a:t>
            </a:r>
            <a:r>
              <a:rPr lang="en-US" sz="1700" baseline="-25000" dirty="0"/>
              <a:t>2</a:t>
            </a:r>
            <a:r>
              <a:rPr lang="en-US" sz="1700" dirty="0"/>
              <a:t>O (</a:t>
            </a:r>
            <a:r>
              <a:rPr lang="en-US" sz="1700" i="1" dirty="0" smtClean="0"/>
              <a:t>l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D 	Fe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 err="1"/>
              <a:t>CuO</a:t>
            </a:r>
            <a:r>
              <a:rPr lang="en-US" sz="1700" dirty="0"/>
              <a:t> (</a:t>
            </a:r>
            <a:r>
              <a:rPr lang="en-US" sz="1700" i="1" dirty="0"/>
              <a:t>s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err="1" smtClean="0"/>
              <a:t>FeO</a:t>
            </a:r>
            <a:r>
              <a:rPr lang="en-US" sz="1700" dirty="0" smtClean="0"/>
              <a:t>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/>
              <a:t>Cu (</a:t>
            </a:r>
            <a:r>
              <a:rPr lang="en-US" sz="1700" i="1" dirty="0" smtClean="0"/>
              <a:t>s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dirty="0" smtClean="0"/>
              <a:t>	E 	C </a:t>
            </a:r>
            <a:r>
              <a:rPr lang="en-US" sz="1700" dirty="0"/>
              <a:t>(</a:t>
            </a:r>
            <a:r>
              <a:rPr lang="en-US" sz="1700" i="1" dirty="0"/>
              <a:t>s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 err="1"/>
              <a:t>PbO</a:t>
            </a:r>
            <a:r>
              <a:rPr lang="en-US" sz="1700" dirty="0"/>
              <a:t> (</a:t>
            </a:r>
            <a:r>
              <a:rPr lang="en-US" sz="1700" i="1" dirty="0"/>
              <a:t>s</a:t>
            </a:r>
            <a:r>
              <a:rPr lang="en-US" sz="1700" dirty="0"/>
              <a:t>) </a:t>
            </a:r>
            <a:r>
              <a:rPr lang="en-US" sz="1600" b="1" dirty="0">
                <a:sym typeface="Wingdings 3" panose="05040102010807070707" pitchFamily="18" charset="2"/>
              </a:rPr>
              <a:t> </a:t>
            </a:r>
            <a:r>
              <a:rPr lang="en-US" sz="1700" dirty="0" smtClean="0"/>
              <a:t>CO </a:t>
            </a:r>
            <a:r>
              <a:rPr lang="en-US" sz="1700" dirty="0"/>
              <a:t>(</a:t>
            </a:r>
            <a:r>
              <a:rPr lang="en-US" sz="1700" i="1" dirty="0"/>
              <a:t>g</a:t>
            </a:r>
            <a:r>
              <a:rPr lang="en-US" sz="1700" dirty="0"/>
              <a:t>) +</a:t>
            </a:r>
            <a:r>
              <a:rPr lang="en-US" sz="1700" dirty="0" smtClean="0"/>
              <a:t> </a:t>
            </a:r>
            <a:r>
              <a:rPr lang="en-US" sz="1700" dirty="0" err="1"/>
              <a:t>Pb</a:t>
            </a:r>
            <a:r>
              <a:rPr lang="en-US" sz="1700" dirty="0"/>
              <a:t> (</a:t>
            </a:r>
            <a:r>
              <a:rPr lang="en-US" sz="1700" i="1" dirty="0" smtClean="0"/>
              <a:t>s</a:t>
            </a:r>
            <a:r>
              <a:rPr lang="en-US" sz="1700" dirty="0" smtClean="0"/>
              <a:t>)</a:t>
            </a:r>
            <a:br>
              <a:rPr lang="en-US" sz="1700" dirty="0" smtClean="0"/>
            </a:br>
            <a:r>
              <a:rPr lang="en-US" sz="1700" b="1" dirty="0" smtClean="0"/>
              <a:t>b</a:t>
            </a:r>
            <a:r>
              <a:rPr lang="en-US" sz="1700" dirty="0" smtClean="0"/>
              <a:t> </a:t>
            </a:r>
            <a:r>
              <a:rPr lang="en-US" sz="1700" dirty="0"/>
              <a:t>For each redox reaction you identify, </a:t>
            </a:r>
            <a:r>
              <a:rPr lang="en-US" sz="1700" dirty="0" smtClean="0"/>
              <a:t>name:</a:t>
            </a:r>
            <a:br>
              <a:rPr lang="en-US" sz="1700" dirty="0" smtClean="0"/>
            </a:br>
            <a:r>
              <a:rPr lang="en-US" sz="1700" dirty="0" smtClean="0"/>
              <a:t>		</a:t>
            </a:r>
            <a:r>
              <a:rPr lang="en-US" sz="1700" dirty="0" err="1" smtClean="0"/>
              <a:t>i</a:t>
            </a:r>
            <a:r>
              <a:rPr lang="en-US" sz="1700" dirty="0" smtClean="0"/>
              <a:t> </a:t>
            </a:r>
            <a:r>
              <a:rPr lang="en-US" sz="1700" dirty="0"/>
              <a:t>the </a:t>
            </a:r>
            <a:r>
              <a:rPr lang="en-US" sz="1700" dirty="0" err="1"/>
              <a:t>oxidising</a:t>
            </a:r>
            <a:r>
              <a:rPr lang="en-US" sz="1700" dirty="0"/>
              <a:t> </a:t>
            </a:r>
            <a:r>
              <a:rPr lang="en-US" sz="1700" dirty="0" smtClean="0"/>
              <a:t>agent</a:t>
            </a:r>
            <a:br>
              <a:rPr lang="en-US" sz="1700" dirty="0" smtClean="0"/>
            </a:br>
            <a:r>
              <a:rPr lang="en-US" sz="1700" dirty="0" smtClean="0"/>
              <a:t>		ii </a:t>
            </a:r>
            <a:r>
              <a:rPr lang="en-US" sz="1700" dirty="0"/>
              <a:t>the reducing agent.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100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3177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3100" dirty="0" smtClean="0"/>
              <a:t>7 – Revision Questions – Extended Curriculum</a:t>
            </a:r>
            <a:endParaRPr lang="en-GB" sz="31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12968" cy="5324535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rgbClr val="A7C4FF"/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r>
              <a:rPr lang="en-US" sz="2000" dirty="0" smtClean="0"/>
              <a:t>All </a:t>
            </a:r>
            <a:r>
              <a:rPr lang="en-US" sz="2000" dirty="0"/>
              <a:t>reactions in which electron transfer take </a:t>
            </a:r>
            <a:r>
              <a:rPr lang="en-US" sz="2000" dirty="0" smtClean="0"/>
              <a:t>place are </a:t>
            </a:r>
            <a:r>
              <a:rPr lang="en-US" sz="2000" dirty="0"/>
              <a:t>redox reactions. This diagram shows </a:t>
            </a:r>
            <a:r>
              <a:rPr lang="en-US" sz="2000" dirty="0" smtClean="0"/>
              <a:t>the electron </a:t>
            </a:r>
            <a:r>
              <a:rPr lang="en-US" sz="2000" dirty="0"/>
              <a:t>transfer during one redox reaction.</a:t>
            </a:r>
          </a:p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endParaRPr lang="en-US" sz="2000" dirty="0" smtClean="0"/>
          </a:p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endParaRPr lang="en-US" sz="2000" dirty="0"/>
          </a:p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endParaRPr lang="en-US" sz="2000" dirty="0" smtClean="0"/>
          </a:p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endParaRPr lang="en-US" sz="2000" dirty="0"/>
          </a:p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endParaRPr lang="en-US" sz="2000" dirty="0" smtClean="0"/>
          </a:p>
          <a:p>
            <a:pPr marL="439738" indent="-439738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435975" algn="r"/>
              </a:tabLst>
            </a:pPr>
            <a:endParaRPr lang="en-US" sz="2000" dirty="0"/>
          </a:p>
          <a:p>
            <a:pPr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endParaRPr lang="en-US" sz="2000" dirty="0"/>
          </a:p>
          <a:p>
            <a:pPr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endParaRPr lang="en-US" sz="2000" dirty="0" smtClean="0"/>
          </a:p>
          <a:p>
            <a:pPr marL="449263"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a </a:t>
            </a:r>
            <a:r>
              <a:rPr lang="en-US" sz="2000" dirty="0"/>
              <a:t>What is the product of this reaction?</a:t>
            </a:r>
          </a:p>
          <a:p>
            <a:pPr marL="449263"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r>
              <a:rPr lang="en-US" sz="2000" b="1" dirty="0"/>
              <a:t>b </a:t>
            </a:r>
            <a:r>
              <a:rPr lang="en-US" sz="2000" dirty="0"/>
              <a:t>Write a balanced equation for the full reaction.</a:t>
            </a:r>
          </a:p>
          <a:p>
            <a:pPr marL="449263"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r>
              <a:rPr lang="en-US" sz="2000" b="1" dirty="0" smtClean="0"/>
              <a:t>c</a:t>
            </a:r>
            <a:r>
              <a:rPr lang="en-US" sz="2000" dirty="0" smtClean="0"/>
              <a:t> 	</a:t>
            </a:r>
            <a:r>
              <a:rPr lang="en-US" sz="2000" b="1" dirty="0" err="1" smtClean="0"/>
              <a:t>i</a:t>
            </a:r>
            <a:r>
              <a:rPr lang="en-US" sz="2000" dirty="0" smtClean="0"/>
              <a:t> 	Which element is being </a:t>
            </a:r>
            <a:r>
              <a:rPr lang="en-US" sz="2000" dirty="0" err="1" smtClean="0"/>
              <a:t>oxidised</a:t>
            </a:r>
            <a:r>
              <a:rPr lang="en-US" sz="2000" dirty="0" smtClean="0"/>
              <a:t>?</a:t>
            </a:r>
          </a:p>
          <a:p>
            <a:pPr marL="449263"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r>
              <a:rPr lang="en-US" sz="2000" dirty="0" smtClean="0"/>
              <a:t>	</a:t>
            </a:r>
            <a:r>
              <a:rPr lang="en-US" sz="2000" b="1" dirty="0" smtClean="0"/>
              <a:t>ii</a:t>
            </a:r>
            <a:r>
              <a:rPr lang="en-US" sz="2000" dirty="0" smtClean="0"/>
              <a:t> 	Write </a:t>
            </a:r>
            <a:r>
              <a:rPr lang="en-US" sz="2000" dirty="0"/>
              <a:t>a half-equation for the oxidation.</a:t>
            </a:r>
          </a:p>
          <a:p>
            <a:pPr marL="449263"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r>
              <a:rPr lang="en-US" sz="2000" b="1" dirty="0"/>
              <a:t>d</a:t>
            </a:r>
            <a:r>
              <a:rPr lang="en-US" sz="2000" dirty="0"/>
              <a:t> </a:t>
            </a:r>
            <a:r>
              <a:rPr lang="en-US" sz="2000" dirty="0" smtClean="0"/>
              <a:t>	</a:t>
            </a:r>
            <a:r>
              <a:rPr lang="en-US" sz="2000" b="1" dirty="0" err="1" smtClean="0"/>
              <a:t>i</a:t>
            </a:r>
            <a:r>
              <a:rPr lang="en-US" sz="2000" dirty="0" smtClean="0"/>
              <a:t> 	Which </a:t>
            </a:r>
            <a:r>
              <a:rPr lang="en-US" sz="2000" dirty="0"/>
              <a:t>element is being reduced?</a:t>
            </a:r>
          </a:p>
          <a:p>
            <a:pPr marL="449263">
              <a:buClr>
                <a:srgbClr val="C00000"/>
              </a:buClr>
              <a:tabLst>
                <a:tab pos="809625" algn="l"/>
                <a:tab pos="1073150" algn="l"/>
                <a:tab pos="8435975" algn="r"/>
              </a:tabLst>
            </a:pPr>
            <a:r>
              <a:rPr lang="en-US" sz="2000" dirty="0" smtClean="0"/>
              <a:t>	</a:t>
            </a:r>
            <a:r>
              <a:rPr lang="en-US" sz="2000" b="1" dirty="0" smtClean="0"/>
              <a:t>ii</a:t>
            </a:r>
            <a:r>
              <a:rPr lang="en-US" sz="2000" dirty="0" smtClean="0"/>
              <a:t> 	Write </a:t>
            </a:r>
            <a:r>
              <a:rPr lang="en-US" sz="2000" dirty="0"/>
              <a:t>a half-equation for the reduction </a:t>
            </a:r>
            <a:r>
              <a:rPr lang="en-US" sz="2000" dirty="0" smtClean="0"/>
              <a:t>of this </a:t>
            </a:r>
            <a:r>
              <a:rPr lang="en-US" sz="2000" dirty="0"/>
              <a:t>element.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100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1844824"/>
            <a:ext cx="5616624" cy="260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547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3100" dirty="0" smtClean="0"/>
              <a:t>7 – Revision Questions – Extended Curriculum</a:t>
            </a:r>
            <a:endParaRPr lang="en-GB" sz="31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12968" cy="5509200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rgbClr val="A7C4FF"/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1950" indent="-361950">
              <a:buClr>
                <a:srgbClr val="C00000"/>
              </a:buClr>
              <a:buFont typeface="+mj-lt"/>
              <a:buAutoNum type="arabicPeriod" startAt="4"/>
              <a:tabLst>
                <a:tab pos="723900" algn="l"/>
                <a:tab pos="982663" algn="l"/>
                <a:tab pos="8435975" algn="r"/>
              </a:tabLst>
            </a:pPr>
            <a:r>
              <a:rPr lang="en-US" sz="1600" dirty="0" smtClean="0"/>
              <a:t>Redox </a:t>
            </a:r>
            <a:r>
              <a:rPr lang="en-US" sz="1600" dirty="0"/>
              <a:t>reactions involve electron </a:t>
            </a:r>
            <a:r>
              <a:rPr lang="en-US" sz="1600" dirty="0" smtClean="0"/>
              <a:t>transfer.</a:t>
            </a:r>
            <a:br>
              <a:rPr lang="en-US" sz="1600" dirty="0" smtClean="0"/>
            </a:br>
            <a:r>
              <a:rPr lang="en-US" sz="1600" b="1" dirty="0" smtClean="0"/>
              <a:t>a 	</a:t>
            </a:r>
            <a:r>
              <a:rPr lang="en-US" sz="1600" dirty="0" smtClean="0"/>
              <a:t>Fluorine</a:t>
            </a:r>
            <a:r>
              <a:rPr lang="en-US" sz="1600" dirty="0"/>
              <a:t>, from Group VII, reacts with </a:t>
            </a:r>
            <a:r>
              <a:rPr lang="en-US" sz="1600" dirty="0" smtClean="0"/>
              <a:t>lithium, from </a:t>
            </a:r>
            <a:r>
              <a:rPr lang="en-US" sz="1600" dirty="0"/>
              <a:t>Group I, to form a poisonous </a:t>
            </a:r>
            <a:r>
              <a:rPr lang="en-US" sz="1600" dirty="0" smtClean="0"/>
              <a:t>white compound</a:t>
            </a:r>
            <a:r>
              <a:rPr lang="en-US" sz="1600" dirty="0"/>
              <a:t>. What is its </a:t>
            </a:r>
            <a:r>
              <a:rPr lang="en-US" sz="1600" dirty="0" smtClean="0"/>
              <a:t>name?</a:t>
            </a:r>
            <a:br>
              <a:rPr lang="en-US" sz="1600" dirty="0" smtClean="0"/>
            </a:br>
            <a:r>
              <a:rPr lang="en-US" sz="1600" b="1" dirty="0" smtClean="0"/>
              <a:t>b</a:t>
            </a:r>
            <a:r>
              <a:rPr lang="en-US" sz="1600" dirty="0" smtClean="0"/>
              <a:t> 	Write </a:t>
            </a:r>
            <a:r>
              <a:rPr lang="en-US" sz="1600" dirty="0"/>
              <a:t>a balanced equation for the </a:t>
            </a:r>
            <a:r>
              <a:rPr lang="en-US" sz="1600" dirty="0" smtClean="0"/>
              <a:t>reaction.</a:t>
            </a:r>
            <a:br>
              <a:rPr lang="en-US" sz="1600" dirty="0" smtClean="0"/>
            </a:br>
            <a:r>
              <a:rPr lang="en-US" sz="1600" b="1" dirty="0" smtClean="0"/>
              <a:t>c</a:t>
            </a:r>
            <a:r>
              <a:rPr lang="en-US" sz="1600" dirty="0" smtClean="0"/>
              <a:t> 	Draw </a:t>
            </a:r>
            <a:r>
              <a:rPr lang="en-US" sz="1600" dirty="0"/>
              <a:t>a diagram to show the electron </a:t>
            </a:r>
            <a:r>
              <a:rPr lang="en-US" sz="1600" dirty="0" smtClean="0"/>
              <a:t>transfer that </a:t>
            </a:r>
            <a:r>
              <a:rPr lang="en-US" sz="1600" dirty="0"/>
              <a:t>takes place during the </a:t>
            </a:r>
            <a:r>
              <a:rPr lang="en-US" sz="1600" dirty="0" smtClean="0"/>
              <a:t>reaction.</a:t>
            </a:r>
            <a:br>
              <a:rPr lang="en-US" sz="1600" dirty="0" smtClean="0"/>
            </a:br>
            <a:r>
              <a:rPr lang="en-US" sz="1600" b="1" dirty="0" smtClean="0"/>
              <a:t>d</a:t>
            </a:r>
            <a:r>
              <a:rPr lang="en-US" sz="1600" dirty="0" smtClean="0"/>
              <a:t> 	</a:t>
            </a:r>
            <a:r>
              <a:rPr lang="en-US" sz="1600" b="1" dirty="0" err="1" smtClean="0"/>
              <a:t>i</a:t>
            </a:r>
            <a:r>
              <a:rPr lang="en-US" sz="1600" dirty="0" smtClean="0"/>
              <a:t> 	Which </a:t>
            </a:r>
            <a:r>
              <a:rPr lang="en-US" sz="1600" dirty="0"/>
              <a:t>element is </a:t>
            </a:r>
            <a:r>
              <a:rPr lang="en-US" sz="1600" dirty="0" err="1"/>
              <a:t>oxidised</a:t>
            </a:r>
            <a:r>
              <a:rPr lang="en-US" sz="1600" dirty="0"/>
              <a:t> in the </a:t>
            </a:r>
            <a:r>
              <a:rPr lang="en-US" sz="1600" dirty="0" smtClean="0"/>
              <a:t>reaction?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b="1" dirty="0" smtClean="0"/>
              <a:t>ii</a:t>
            </a:r>
            <a:r>
              <a:rPr lang="en-US" sz="1600" dirty="0" smtClean="0"/>
              <a:t> 	Write </a:t>
            </a:r>
            <a:r>
              <a:rPr lang="en-US" sz="1600" dirty="0"/>
              <a:t>a half-equation for this </a:t>
            </a:r>
            <a:r>
              <a:rPr lang="en-US" sz="1600" dirty="0" smtClean="0"/>
              <a:t>oxidation.</a:t>
            </a:r>
            <a:br>
              <a:rPr lang="en-US" sz="1600" dirty="0" smtClean="0"/>
            </a:br>
            <a:r>
              <a:rPr lang="en-US" sz="1600" b="1" dirty="0" smtClean="0"/>
              <a:t>e</a:t>
            </a:r>
            <a:r>
              <a:rPr lang="en-US" sz="1600" dirty="0" smtClean="0"/>
              <a:t> 	Write </a:t>
            </a:r>
            <a:r>
              <a:rPr lang="en-US" sz="1600" dirty="0"/>
              <a:t>a half-equation for the reduction of </a:t>
            </a:r>
            <a:r>
              <a:rPr lang="en-US" sz="1600" dirty="0" smtClean="0"/>
              <a:t>the other </a:t>
            </a:r>
            <a:r>
              <a:rPr lang="en-US" sz="1600" dirty="0"/>
              <a:t>element.</a:t>
            </a:r>
          </a:p>
          <a:p>
            <a:pPr marL="361950" indent="-361950">
              <a:buClr>
                <a:srgbClr val="C00000"/>
              </a:buClr>
              <a:buFont typeface="+mj-lt"/>
              <a:buAutoNum type="arabicPeriod" startAt="4"/>
              <a:tabLst>
                <a:tab pos="723900" algn="l"/>
                <a:tab pos="982663" algn="l"/>
                <a:tab pos="8435975" algn="r"/>
              </a:tabLst>
            </a:pPr>
            <a:r>
              <a:rPr lang="en-US" sz="1600" dirty="0" smtClean="0"/>
              <a:t>Chlorine </a:t>
            </a:r>
            <a:r>
              <a:rPr lang="en-US" sz="1600" dirty="0"/>
              <a:t>gas is bubbled into a solution </a:t>
            </a:r>
            <a:r>
              <a:rPr lang="en-US" sz="1600" dirty="0" smtClean="0"/>
              <a:t>containing sodium </a:t>
            </a:r>
            <a:r>
              <a:rPr lang="en-US" sz="1600" dirty="0"/>
              <a:t>bromide. The equation for the reaction </a:t>
            </a:r>
            <a:r>
              <a:rPr lang="en-US" sz="1600" dirty="0" smtClean="0"/>
              <a:t>is: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b="1" dirty="0" smtClean="0">
                <a:solidFill>
                  <a:srgbClr val="FF0000"/>
                </a:solidFill>
              </a:rPr>
              <a:t>Cl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(</a:t>
            </a:r>
            <a:r>
              <a:rPr lang="en-US" sz="1600" b="1" i="1" dirty="0">
                <a:solidFill>
                  <a:srgbClr val="FF0000"/>
                </a:solidFill>
              </a:rPr>
              <a:t>g</a:t>
            </a:r>
            <a:r>
              <a:rPr lang="en-US" sz="1600" b="1" dirty="0">
                <a:solidFill>
                  <a:srgbClr val="FF0000"/>
                </a:solidFill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</a:rPr>
              <a:t>+ </a:t>
            </a:r>
            <a:r>
              <a:rPr lang="en-US" sz="1600" b="1" dirty="0">
                <a:solidFill>
                  <a:srgbClr val="FF0000"/>
                </a:solidFill>
              </a:rPr>
              <a:t>2NaBr (</a:t>
            </a:r>
            <a:r>
              <a:rPr lang="en-US" sz="1600" b="1" i="1" dirty="0" err="1">
                <a:solidFill>
                  <a:srgbClr val="FF0000"/>
                </a:solidFill>
              </a:rPr>
              <a:t>aq</a:t>
            </a:r>
            <a:r>
              <a:rPr lang="en-US" sz="1600" b="1" dirty="0">
                <a:solidFill>
                  <a:srgbClr val="FF0000"/>
                </a:solidFill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600" b="1" dirty="0" smtClean="0">
                <a:solidFill>
                  <a:srgbClr val="FF0000"/>
                </a:solidFill>
              </a:rPr>
              <a:t>Br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(</a:t>
            </a:r>
            <a:r>
              <a:rPr lang="en-US" sz="1600" b="1" i="1" dirty="0" err="1">
                <a:solidFill>
                  <a:srgbClr val="FF0000"/>
                </a:solidFill>
              </a:rPr>
              <a:t>aq</a:t>
            </a:r>
            <a:r>
              <a:rPr lang="en-US" sz="1600" b="1" dirty="0">
                <a:solidFill>
                  <a:srgbClr val="FF0000"/>
                </a:solidFill>
              </a:rPr>
              <a:t>) </a:t>
            </a:r>
            <a:r>
              <a:rPr lang="en-US" sz="1600" b="1" dirty="0" smtClean="0">
                <a:solidFill>
                  <a:srgbClr val="FF0000"/>
                </a:solidFill>
              </a:rPr>
              <a:t>+ </a:t>
            </a:r>
            <a:r>
              <a:rPr lang="en-US" sz="1600" b="1" dirty="0">
                <a:solidFill>
                  <a:srgbClr val="FF0000"/>
                </a:solidFill>
              </a:rPr>
              <a:t>2NaCl (</a:t>
            </a:r>
            <a:r>
              <a:rPr lang="en-US" sz="1600" b="1" i="1" dirty="0" err="1" smtClean="0">
                <a:solidFill>
                  <a:srgbClr val="FF0000"/>
                </a:solidFill>
              </a:rPr>
              <a:t>aq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a</a:t>
            </a:r>
            <a:r>
              <a:rPr lang="en-US" sz="1600" dirty="0" smtClean="0"/>
              <a:t> 	Chlorine </a:t>
            </a:r>
            <a:r>
              <a:rPr lang="en-US" sz="1600" dirty="0"/>
              <a:t>takes the place of bromine, in the </a:t>
            </a:r>
            <a:r>
              <a:rPr lang="en-US" sz="1600" dirty="0" smtClean="0"/>
              <a:t>metal compound</a:t>
            </a:r>
            <a:r>
              <a:rPr lang="en-US" sz="1600" dirty="0"/>
              <a:t>. What is this type of reaction </a:t>
            </a:r>
            <a:r>
              <a:rPr lang="en-US" sz="1600" dirty="0" smtClean="0"/>
              <a:t>called?</a:t>
            </a:r>
            <a:br>
              <a:rPr lang="en-US" sz="1600" dirty="0" smtClean="0"/>
            </a:br>
            <a:r>
              <a:rPr lang="en-US" sz="1600" b="1" dirty="0" smtClean="0"/>
              <a:t>b</a:t>
            </a:r>
            <a:r>
              <a:rPr lang="en-US" sz="1600" dirty="0" smtClean="0"/>
              <a:t> 	The </a:t>
            </a:r>
            <a:r>
              <a:rPr lang="en-US" sz="1600" dirty="0"/>
              <a:t>compounds of Group I metals are </a:t>
            </a:r>
            <a:r>
              <a:rPr lang="en-US" sz="1600" dirty="0" smtClean="0"/>
              <a:t>white, and </a:t>
            </a:r>
            <a:r>
              <a:rPr lang="en-US" sz="1600" dirty="0"/>
              <a:t>give </a:t>
            </a:r>
            <a:r>
              <a:rPr lang="en-US" sz="1600" dirty="0" err="1"/>
              <a:t>colourless</a:t>
            </a:r>
            <a:r>
              <a:rPr lang="en-US" sz="1600" dirty="0"/>
              <a:t> solutions. What would </a:t>
            </a:r>
            <a:r>
              <a:rPr lang="en-US" sz="1600" dirty="0" smtClean="0"/>
              <a:t>you see </a:t>
            </a:r>
            <a:r>
              <a:rPr lang="en-US" sz="1600" dirty="0"/>
              <a:t>as the above reaction </a:t>
            </a:r>
            <a:r>
              <a:rPr lang="en-US" sz="1600" dirty="0" smtClean="0"/>
              <a:t>proceeds?</a:t>
            </a:r>
            <a:br>
              <a:rPr lang="en-US" sz="1600" dirty="0" smtClean="0"/>
            </a:br>
            <a:r>
              <a:rPr lang="en-US" sz="1600" b="1" dirty="0" smtClean="0"/>
              <a:t>c</a:t>
            </a:r>
            <a:r>
              <a:rPr lang="en-US" sz="1600" dirty="0" smtClean="0"/>
              <a:t> 	</a:t>
            </a:r>
            <a:r>
              <a:rPr lang="en-US" sz="1600" b="1" dirty="0" err="1" smtClean="0"/>
              <a:t>i</a:t>
            </a:r>
            <a:r>
              <a:rPr lang="en-US" sz="1600" dirty="0" smtClean="0"/>
              <a:t> 	Write </a:t>
            </a:r>
            <a:r>
              <a:rPr lang="en-US" sz="1600" dirty="0"/>
              <a:t>a half-equation for the reaction of </a:t>
            </a:r>
            <a:r>
              <a:rPr lang="en-US" sz="1600" dirty="0" smtClean="0"/>
              <a:t>the chlorine.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b="1" dirty="0" smtClean="0"/>
              <a:t>ii</a:t>
            </a:r>
            <a:r>
              <a:rPr lang="en-US" sz="1600" dirty="0" smtClean="0"/>
              <a:t> 	Is </a:t>
            </a:r>
            <a:r>
              <a:rPr lang="en-US" sz="1600" dirty="0"/>
              <a:t>the chlorine </a:t>
            </a:r>
            <a:r>
              <a:rPr lang="en-US" sz="1600" dirty="0" err="1"/>
              <a:t>oxidised</a:t>
            </a:r>
            <a:r>
              <a:rPr lang="en-US" sz="1600" dirty="0"/>
              <a:t>, or reduced, in </a:t>
            </a:r>
            <a:r>
              <a:rPr lang="en-US" sz="1600" dirty="0" smtClean="0"/>
              <a:t>this reaction</a:t>
            </a:r>
            <a:r>
              <a:rPr lang="en-US" sz="1600" dirty="0"/>
              <a:t>? </a:t>
            </a:r>
            <a:r>
              <a:rPr lang="en-US" sz="1600" dirty="0" smtClean="0"/>
              <a:t>Explain.</a:t>
            </a:r>
            <a:br>
              <a:rPr lang="en-US" sz="1600" dirty="0" smtClean="0"/>
            </a:br>
            <a:r>
              <a:rPr lang="en-US" sz="1600" b="1" dirty="0" smtClean="0"/>
              <a:t>d</a:t>
            </a:r>
            <a:r>
              <a:rPr lang="en-US" sz="1600" dirty="0" smtClean="0"/>
              <a:t> 	Write </a:t>
            </a:r>
            <a:r>
              <a:rPr lang="en-US" sz="1600" dirty="0"/>
              <a:t>a half-equation for the reaction of </a:t>
            </a:r>
            <a:r>
              <a:rPr lang="en-US" sz="1600" dirty="0" smtClean="0"/>
              <a:t>the bromide ion.</a:t>
            </a:r>
            <a:br>
              <a:rPr lang="en-US" sz="1600" dirty="0" smtClean="0"/>
            </a:br>
            <a:r>
              <a:rPr lang="en-US" sz="1600" b="1" dirty="0" smtClean="0"/>
              <a:t>e</a:t>
            </a:r>
            <a:r>
              <a:rPr lang="en-US" sz="1600" dirty="0" smtClean="0"/>
              <a:t> 	Reactive </a:t>
            </a:r>
            <a:r>
              <a:rPr lang="en-US" sz="1600" dirty="0"/>
              <a:t>elements have a strong tendency </a:t>
            </a:r>
            <a:r>
              <a:rPr lang="en-US" sz="1600" dirty="0" smtClean="0"/>
              <a:t>to exist </a:t>
            </a:r>
            <a:r>
              <a:rPr lang="en-US" sz="1600" dirty="0"/>
              <a:t>as ions. Which is more reactive, </a:t>
            </a:r>
            <a:r>
              <a:rPr lang="en-US" sz="1600" dirty="0" smtClean="0"/>
              <a:t>chlorine or </a:t>
            </a:r>
            <a:r>
              <a:rPr lang="en-US" sz="1600" dirty="0"/>
              <a:t>bromine? Explain why you think </a:t>
            </a:r>
            <a:r>
              <a:rPr lang="en-US" sz="1600" dirty="0" smtClean="0"/>
              <a:t>so.</a:t>
            </a:r>
            <a:br>
              <a:rPr lang="en-US" sz="1600" dirty="0" smtClean="0"/>
            </a:br>
            <a:r>
              <a:rPr lang="en-US" sz="1600" b="1" dirty="0" smtClean="0"/>
              <a:t>f</a:t>
            </a:r>
            <a:r>
              <a:rPr lang="en-US" sz="1600" dirty="0" smtClean="0"/>
              <a:t> 	</a:t>
            </a:r>
            <a:r>
              <a:rPr lang="en-US" sz="1600" b="1" dirty="0" err="1" smtClean="0"/>
              <a:t>i</a:t>
            </a:r>
            <a:r>
              <a:rPr lang="en-US" sz="1600" dirty="0" smtClean="0"/>
              <a:t> 	Which </a:t>
            </a:r>
            <a:r>
              <a:rPr lang="en-US" sz="1600" dirty="0"/>
              <a:t>halide ion could be used to </a:t>
            </a:r>
            <a:r>
              <a:rPr lang="en-US" sz="1600" dirty="0" smtClean="0"/>
              <a:t>convert bromine </a:t>
            </a:r>
            <a:r>
              <a:rPr lang="en-US" sz="1600" dirty="0"/>
              <a:t>back to the bromide </a:t>
            </a:r>
            <a:r>
              <a:rPr lang="en-US" sz="1600" dirty="0" smtClean="0"/>
              <a:t>ion?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b="1" dirty="0" smtClean="0"/>
              <a:t>ii</a:t>
            </a:r>
            <a:r>
              <a:rPr lang="en-US" sz="1600" dirty="0" smtClean="0"/>
              <a:t> 	Write </a:t>
            </a:r>
            <a:r>
              <a:rPr lang="en-US" sz="1600" dirty="0"/>
              <a:t>the ionic equation for this reaction.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101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838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3100" dirty="0" smtClean="0"/>
              <a:t>7 – Revision Questions – Extended Curriculum</a:t>
            </a:r>
            <a:endParaRPr lang="en-GB" sz="31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12968" cy="5456878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rgbClr val="A7C4FF"/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1950" indent="-361950">
              <a:buClr>
                <a:srgbClr val="C00000"/>
              </a:buClr>
              <a:buFont typeface="+mj-lt"/>
              <a:buAutoNum type="arabicPeriod" startAt="6"/>
              <a:tabLst>
                <a:tab pos="723900" algn="l"/>
                <a:tab pos="982663" algn="l"/>
                <a:tab pos="8435975" algn="r"/>
              </a:tabLst>
            </a:pPr>
            <a:r>
              <a:rPr lang="en-US" sz="1670" dirty="0" smtClean="0"/>
              <a:t>Iodine </a:t>
            </a:r>
            <a:r>
              <a:rPr lang="en-US" sz="1670" dirty="0"/>
              <a:t>is extracted from seaweed using </a:t>
            </a:r>
            <a:r>
              <a:rPr lang="en-US" sz="1670" dirty="0" smtClean="0"/>
              <a:t>acidified hydrogen </a:t>
            </a:r>
            <a:r>
              <a:rPr lang="en-US" sz="1670" dirty="0"/>
              <a:t>peroxide, in a redox reaction. The </a:t>
            </a:r>
            <a:r>
              <a:rPr lang="en-US" sz="1670" dirty="0" smtClean="0"/>
              <a:t>ionic equation </a:t>
            </a:r>
            <a:r>
              <a:rPr lang="en-US" sz="1670" dirty="0"/>
              <a:t>for the reaction </a:t>
            </a:r>
            <a:r>
              <a:rPr lang="en-US" sz="1670" dirty="0" smtClean="0"/>
              <a:t>is:</a:t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smtClean="0">
                <a:solidFill>
                  <a:srgbClr val="FF0000"/>
                </a:solidFill>
              </a:rPr>
              <a:t>2I</a:t>
            </a:r>
            <a:r>
              <a:rPr lang="en-US" sz="167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670" b="1" dirty="0" smtClean="0">
                <a:solidFill>
                  <a:srgbClr val="FF0000"/>
                </a:solidFill>
              </a:rPr>
              <a:t> </a:t>
            </a:r>
            <a:r>
              <a:rPr lang="en-US" sz="1670" b="1" dirty="0">
                <a:solidFill>
                  <a:srgbClr val="FF0000"/>
                </a:solidFill>
              </a:rPr>
              <a:t>(</a:t>
            </a:r>
            <a:r>
              <a:rPr lang="en-US" sz="1670" b="1" i="1" dirty="0" err="1">
                <a:solidFill>
                  <a:srgbClr val="FF0000"/>
                </a:solidFill>
              </a:rPr>
              <a:t>aq</a:t>
            </a:r>
            <a:r>
              <a:rPr lang="en-US" sz="1670" b="1" dirty="0">
                <a:solidFill>
                  <a:srgbClr val="FF0000"/>
                </a:solidFill>
              </a:rPr>
              <a:t>) </a:t>
            </a:r>
            <a:r>
              <a:rPr lang="en-US" sz="1670" b="1" dirty="0" smtClean="0">
                <a:solidFill>
                  <a:srgbClr val="FF0000"/>
                </a:solidFill>
              </a:rPr>
              <a:t>+ </a:t>
            </a:r>
            <a:r>
              <a:rPr lang="en-US" sz="1670" b="1" dirty="0">
                <a:solidFill>
                  <a:srgbClr val="FF0000"/>
                </a:solidFill>
              </a:rPr>
              <a:t>H</a:t>
            </a:r>
            <a:r>
              <a:rPr lang="en-US" sz="1670" b="1" baseline="-25000" dirty="0">
                <a:solidFill>
                  <a:srgbClr val="FF0000"/>
                </a:solidFill>
              </a:rPr>
              <a:t>2</a:t>
            </a:r>
            <a:r>
              <a:rPr lang="en-US" sz="1670" b="1" dirty="0">
                <a:solidFill>
                  <a:srgbClr val="FF0000"/>
                </a:solidFill>
              </a:rPr>
              <a:t>O</a:t>
            </a:r>
            <a:r>
              <a:rPr lang="en-US" sz="1670" b="1" baseline="-25000" dirty="0">
                <a:solidFill>
                  <a:srgbClr val="FF0000"/>
                </a:solidFill>
              </a:rPr>
              <a:t>2</a:t>
            </a:r>
            <a:r>
              <a:rPr lang="en-US" sz="1670" b="1" dirty="0">
                <a:solidFill>
                  <a:srgbClr val="FF0000"/>
                </a:solidFill>
              </a:rPr>
              <a:t> (</a:t>
            </a:r>
            <a:r>
              <a:rPr lang="en-US" sz="1670" b="1" i="1" dirty="0" err="1">
                <a:solidFill>
                  <a:srgbClr val="FF0000"/>
                </a:solidFill>
              </a:rPr>
              <a:t>aq</a:t>
            </a:r>
            <a:r>
              <a:rPr lang="en-US" sz="1670" b="1" dirty="0">
                <a:solidFill>
                  <a:srgbClr val="FF0000"/>
                </a:solidFill>
              </a:rPr>
              <a:t>) </a:t>
            </a:r>
            <a:r>
              <a:rPr lang="en-US" sz="1670" b="1" dirty="0" smtClean="0">
                <a:solidFill>
                  <a:srgbClr val="FF0000"/>
                </a:solidFill>
              </a:rPr>
              <a:t>+ 2H</a:t>
            </a:r>
            <a:r>
              <a:rPr lang="en-US" sz="167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1670" b="1" dirty="0" smtClean="0">
                <a:solidFill>
                  <a:srgbClr val="FF0000"/>
                </a:solidFill>
              </a:rPr>
              <a:t> </a:t>
            </a:r>
            <a:r>
              <a:rPr lang="en-US" sz="1670" b="1" dirty="0">
                <a:solidFill>
                  <a:srgbClr val="FF0000"/>
                </a:solidFill>
              </a:rPr>
              <a:t>(</a:t>
            </a:r>
            <a:r>
              <a:rPr lang="en-US" sz="1670" b="1" i="1" dirty="0" err="1">
                <a:solidFill>
                  <a:srgbClr val="FF0000"/>
                </a:solidFill>
              </a:rPr>
              <a:t>aq</a:t>
            </a:r>
            <a:r>
              <a:rPr lang="en-US" sz="1670" b="1" dirty="0" smtClean="0">
                <a:solidFill>
                  <a:srgbClr val="FF0000"/>
                </a:solidFill>
              </a:rPr>
              <a:t>) </a:t>
            </a:r>
            <a:r>
              <a:rPr lang="en-US" sz="167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670" b="1" dirty="0" smtClean="0">
                <a:solidFill>
                  <a:srgbClr val="FF0000"/>
                </a:solidFill>
              </a:rPr>
              <a:t>I</a:t>
            </a:r>
            <a:r>
              <a:rPr lang="en-US" sz="167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70" b="1" dirty="0" smtClean="0">
                <a:solidFill>
                  <a:srgbClr val="FF0000"/>
                </a:solidFill>
              </a:rPr>
              <a:t> </a:t>
            </a:r>
            <a:r>
              <a:rPr lang="en-US" sz="1670" b="1" dirty="0">
                <a:solidFill>
                  <a:srgbClr val="FF0000"/>
                </a:solidFill>
              </a:rPr>
              <a:t>(</a:t>
            </a:r>
            <a:r>
              <a:rPr lang="en-US" sz="1670" b="1" i="1" dirty="0" err="1">
                <a:solidFill>
                  <a:srgbClr val="FF0000"/>
                </a:solidFill>
              </a:rPr>
              <a:t>aq</a:t>
            </a:r>
            <a:r>
              <a:rPr lang="en-US" sz="1670" b="1" dirty="0">
                <a:solidFill>
                  <a:srgbClr val="FF0000"/>
                </a:solidFill>
              </a:rPr>
              <a:t>) </a:t>
            </a:r>
            <a:r>
              <a:rPr lang="en-US" sz="1670" b="1" dirty="0" smtClean="0">
                <a:solidFill>
                  <a:srgbClr val="FF0000"/>
                </a:solidFill>
              </a:rPr>
              <a:t>+ </a:t>
            </a:r>
            <a:r>
              <a:rPr lang="en-US" sz="1670" b="1" dirty="0">
                <a:solidFill>
                  <a:srgbClr val="FF0000"/>
                </a:solidFill>
              </a:rPr>
              <a:t>2H</a:t>
            </a:r>
            <a:r>
              <a:rPr lang="en-US" sz="1670" b="1" baseline="-25000" dirty="0">
                <a:solidFill>
                  <a:srgbClr val="FF0000"/>
                </a:solidFill>
              </a:rPr>
              <a:t>2</a:t>
            </a:r>
            <a:r>
              <a:rPr lang="en-US" sz="1670" b="1" dirty="0">
                <a:solidFill>
                  <a:srgbClr val="FF0000"/>
                </a:solidFill>
              </a:rPr>
              <a:t>O (</a:t>
            </a:r>
            <a:r>
              <a:rPr lang="en-US" sz="1670" b="1" i="1" dirty="0" smtClean="0">
                <a:solidFill>
                  <a:srgbClr val="FF0000"/>
                </a:solidFill>
              </a:rPr>
              <a:t>l</a:t>
            </a:r>
            <a:r>
              <a:rPr lang="en-US" sz="1670" b="1" dirty="0" smtClean="0">
                <a:solidFill>
                  <a:srgbClr val="FF0000"/>
                </a:solidFill>
              </a:rPr>
              <a:t>)</a:t>
            </a:r>
            <a:br>
              <a:rPr lang="en-US" sz="1670" b="1" dirty="0" smtClean="0">
                <a:solidFill>
                  <a:srgbClr val="FF0000"/>
                </a:solidFill>
              </a:rPr>
            </a:br>
            <a:r>
              <a:rPr lang="en-US" sz="1670" dirty="0" smtClean="0"/>
              <a:t>a 	In </a:t>
            </a:r>
            <a:r>
              <a:rPr lang="en-US" sz="1670" dirty="0"/>
              <a:t>which oxidation state is the iodine in </a:t>
            </a:r>
            <a:r>
              <a:rPr lang="en-US" sz="1670" dirty="0" smtClean="0"/>
              <a:t>seaweed?</a:t>
            </a:r>
            <a:br>
              <a:rPr lang="en-US" sz="1670" dirty="0" smtClean="0"/>
            </a:br>
            <a:r>
              <a:rPr lang="en-US" sz="1670" dirty="0" smtClean="0"/>
              <a:t>b 	There </a:t>
            </a:r>
            <a:r>
              <a:rPr lang="en-US" sz="1670" dirty="0"/>
              <a:t>is a colour change in this reaction. </a:t>
            </a:r>
            <a:r>
              <a:rPr lang="en-US" sz="1670" dirty="0" smtClean="0"/>
              <a:t>Why?</a:t>
            </a:r>
            <a:br>
              <a:rPr lang="en-US" sz="1670" dirty="0" smtClean="0"/>
            </a:br>
            <a:r>
              <a:rPr lang="en-US" sz="1670" b="1" dirty="0" smtClean="0"/>
              <a:t>c</a:t>
            </a:r>
            <a:r>
              <a:rPr lang="en-US" sz="1670" dirty="0" smtClean="0"/>
              <a:t> 	</a:t>
            </a:r>
            <a:r>
              <a:rPr lang="en-US" sz="1670" b="1" dirty="0" err="1" smtClean="0"/>
              <a:t>i</a:t>
            </a:r>
            <a:r>
              <a:rPr lang="en-US" sz="1670" dirty="0" smtClean="0"/>
              <a:t> 	Is </a:t>
            </a:r>
            <a:r>
              <a:rPr lang="en-US" sz="1670" dirty="0"/>
              <a:t>the iodide ion </a:t>
            </a:r>
            <a:r>
              <a:rPr lang="en-US" sz="1670" dirty="0" err="1"/>
              <a:t>oxidised</a:t>
            </a:r>
            <a:r>
              <a:rPr lang="en-US" sz="1670" dirty="0"/>
              <a:t>, or </a:t>
            </a:r>
            <a:r>
              <a:rPr lang="en-US" sz="1670" dirty="0" smtClean="0"/>
              <a:t>reduced?</a:t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smtClean="0"/>
              <a:t>ii</a:t>
            </a:r>
            <a:r>
              <a:rPr lang="en-US" sz="1670" dirty="0" smtClean="0"/>
              <a:t> 	Write </a:t>
            </a:r>
            <a:r>
              <a:rPr lang="en-US" sz="1670" dirty="0"/>
              <a:t>the half-equation for this </a:t>
            </a:r>
            <a:r>
              <a:rPr lang="en-US" sz="1670" dirty="0" smtClean="0"/>
              <a:t>change.</a:t>
            </a:r>
            <a:br>
              <a:rPr lang="en-US" sz="1670" dirty="0" smtClean="0"/>
            </a:br>
            <a:r>
              <a:rPr lang="en-US" sz="1670" b="1" dirty="0" smtClean="0"/>
              <a:t>d</a:t>
            </a:r>
            <a:r>
              <a:rPr lang="en-US" sz="1670" dirty="0" smtClean="0"/>
              <a:t> 	In </a:t>
            </a:r>
            <a:r>
              <a:rPr lang="en-US" sz="1670" dirty="0"/>
              <a:t>hydrogen peroxide, the oxidation state of </a:t>
            </a:r>
            <a:r>
              <a:rPr lang="en-US" sz="1670" dirty="0" smtClean="0"/>
              <a:t>the hydrogen </a:t>
            </a:r>
            <a:r>
              <a:rPr lang="en-US" sz="1670" dirty="0"/>
              <a:t>is </a:t>
            </a:r>
            <a:r>
              <a:rPr lang="en-US" sz="1670" dirty="0" smtClean="0"/>
              <a:t>+I.</a:t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err="1" smtClean="0"/>
              <a:t>i</a:t>
            </a:r>
            <a:r>
              <a:rPr lang="en-US" sz="1670" dirty="0" smtClean="0"/>
              <a:t> 	What </a:t>
            </a:r>
            <a:r>
              <a:rPr lang="en-US" sz="1670" dirty="0"/>
              <a:t>is the oxidation state of the oxygen </a:t>
            </a:r>
            <a:r>
              <a:rPr lang="en-US" sz="1670" dirty="0" smtClean="0"/>
              <a:t>in hydrogen peroxide?</a:t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smtClean="0"/>
              <a:t>ii</a:t>
            </a:r>
            <a:r>
              <a:rPr lang="en-US" sz="1670" dirty="0" smtClean="0"/>
              <a:t> 	How </a:t>
            </a:r>
            <a:r>
              <a:rPr lang="en-US" sz="1670" dirty="0"/>
              <a:t>does the oxidation state of </a:t>
            </a:r>
            <a:r>
              <a:rPr lang="en-US" sz="1670" dirty="0" smtClean="0"/>
              <a:t>oxygen change </a:t>
            </a:r>
            <a:r>
              <a:rPr lang="en-US" sz="1670" dirty="0"/>
              <a:t>during the reaction?</a:t>
            </a:r>
          </a:p>
          <a:p>
            <a:pPr>
              <a:buClr>
                <a:srgbClr val="C00000"/>
              </a:buClr>
              <a:tabLst>
                <a:tab pos="723900" algn="l"/>
                <a:tab pos="982663" algn="l"/>
                <a:tab pos="8435975" algn="r"/>
              </a:tabLst>
            </a:pPr>
            <a:r>
              <a:rPr lang="en-US" sz="1670" dirty="0" smtClean="0"/>
              <a:t>	</a:t>
            </a:r>
            <a:r>
              <a:rPr lang="en-US" sz="1670" b="1" dirty="0" smtClean="0"/>
              <a:t>iii</a:t>
            </a:r>
            <a:r>
              <a:rPr lang="en-US" sz="1670" dirty="0" smtClean="0"/>
              <a:t> 	Copy </a:t>
            </a:r>
            <a:r>
              <a:rPr lang="en-US" sz="1670" dirty="0"/>
              <a:t>and complete this half-equation </a:t>
            </a:r>
            <a:r>
              <a:rPr lang="en-US" sz="1670" dirty="0" smtClean="0"/>
              <a:t>for hydrogen </a:t>
            </a:r>
            <a:r>
              <a:rPr lang="en-US" sz="1670" dirty="0"/>
              <a:t>peroxide:</a:t>
            </a:r>
          </a:p>
          <a:p>
            <a:pPr>
              <a:buClr>
                <a:srgbClr val="C00000"/>
              </a:buClr>
              <a:tabLst>
                <a:tab pos="723900" algn="l"/>
                <a:tab pos="982663" algn="l"/>
                <a:tab pos="8435975" algn="r"/>
              </a:tabLst>
            </a:pPr>
            <a:r>
              <a:rPr lang="en-US" sz="1670" b="1" dirty="0" smtClean="0">
                <a:solidFill>
                  <a:srgbClr val="FF0000"/>
                </a:solidFill>
              </a:rPr>
              <a:t>		H</a:t>
            </a:r>
            <a:r>
              <a:rPr lang="en-US" sz="167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70" b="1" dirty="0" smtClean="0">
                <a:solidFill>
                  <a:srgbClr val="FF0000"/>
                </a:solidFill>
              </a:rPr>
              <a:t>O</a:t>
            </a:r>
            <a:r>
              <a:rPr lang="en-US" sz="167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70" b="1" dirty="0" smtClean="0">
                <a:solidFill>
                  <a:srgbClr val="FF0000"/>
                </a:solidFill>
              </a:rPr>
              <a:t> </a:t>
            </a:r>
            <a:r>
              <a:rPr lang="en-US" sz="1670" b="1" dirty="0">
                <a:solidFill>
                  <a:srgbClr val="FF0000"/>
                </a:solidFill>
              </a:rPr>
              <a:t>(</a:t>
            </a:r>
            <a:r>
              <a:rPr lang="en-US" sz="1670" b="1" i="1" dirty="0" err="1">
                <a:solidFill>
                  <a:srgbClr val="FF0000"/>
                </a:solidFill>
              </a:rPr>
              <a:t>aq</a:t>
            </a:r>
            <a:r>
              <a:rPr lang="en-US" sz="1670" b="1" dirty="0">
                <a:solidFill>
                  <a:srgbClr val="FF0000"/>
                </a:solidFill>
              </a:rPr>
              <a:t>) </a:t>
            </a:r>
            <a:r>
              <a:rPr lang="en-US" sz="1670" b="1" dirty="0" smtClean="0">
                <a:solidFill>
                  <a:srgbClr val="FF0000"/>
                </a:solidFill>
              </a:rPr>
              <a:t>+ 2H</a:t>
            </a:r>
            <a:r>
              <a:rPr lang="en-US" sz="167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1670" b="1" dirty="0" smtClean="0">
                <a:solidFill>
                  <a:srgbClr val="FF0000"/>
                </a:solidFill>
              </a:rPr>
              <a:t> </a:t>
            </a:r>
            <a:r>
              <a:rPr lang="en-US" sz="1670" b="1" dirty="0">
                <a:solidFill>
                  <a:srgbClr val="FF0000"/>
                </a:solidFill>
              </a:rPr>
              <a:t>(</a:t>
            </a:r>
            <a:r>
              <a:rPr lang="en-US" sz="1670" b="1" i="1" dirty="0" err="1">
                <a:solidFill>
                  <a:srgbClr val="FF0000"/>
                </a:solidFill>
              </a:rPr>
              <a:t>aq</a:t>
            </a:r>
            <a:r>
              <a:rPr lang="en-US" sz="1670" b="1" dirty="0">
                <a:solidFill>
                  <a:srgbClr val="FF0000"/>
                </a:solidFill>
              </a:rPr>
              <a:t>) </a:t>
            </a:r>
            <a:r>
              <a:rPr lang="en-US" sz="1670" b="1" dirty="0" smtClean="0">
                <a:solidFill>
                  <a:srgbClr val="FF0000"/>
                </a:solidFill>
              </a:rPr>
              <a:t>+ _____________</a:t>
            </a:r>
            <a:r>
              <a:rPr lang="en-US" sz="1670" b="1" dirty="0">
                <a:solidFill>
                  <a:srgbClr val="FF0000"/>
                </a:solidFill>
                <a:sym typeface="Wingdings 3" panose="05040102010807070707" pitchFamily="18" charset="2"/>
              </a:rPr>
              <a:t> </a:t>
            </a:r>
            <a:r>
              <a:rPr lang="en-US" sz="167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670" b="1" dirty="0" smtClean="0">
                <a:solidFill>
                  <a:srgbClr val="FF0000"/>
                </a:solidFill>
              </a:rPr>
              <a:t> </a:t>
            </a:r>
            <a:r>
              <a:rPr lang="en-US" sz="1670" b="1" dirty="0">
                <a:solidFill>
                  <a:srgbClr val="FF0000"/>
                </a:solidFill>
              </a:rPr>
              <a:t>2H</a:t>
            </a:r>
            <a:r>
              <a:rPr lang="en-US" sz="1670" b="1" baseline="-25000" dirty="0">
                <a:solidFill>
                  <a:srgbClr val="FF0000"/>
                </a:solidFill>
              </a:rPr>
              <a:t>2</a:t>
            </a:r>
            <a:r>
              <a:rPr lang="en-US" sz="1670" b="1" dirty="0">
                <a:solidFill>
                  <a:srgbClr val="FF0000"/>
                </a:solidFill>
              </a:rPr>
              <a:t>O (</a:t>
            </a:r>
            <a:r>
              <a:rPr lang="en-US" sz="1670" b="1" i="1" dirty="0">
                <a:solidFill>
                  <a:srgbClr val="FF0000"/>
                </a:solidFill>
              </a:rPr>
              <a:t>l</a:t>
            </a:r>
            <a:r>
              <a:rPr lang="en-US" sz="1670" b="1" dirty="0">
                <a:solidFill>
                  <a:srgbClr val="FF0000"/>
                </a:solidFill>
              </a:rPr>
              <a:t>)</a:t>
            </a:r>
          </a:p>
          <a:p>
            <a:pPr marL="361950" indent="-361950">
              <a:buClr>
                <a:srgbClr val="C00000"/>
              </a:buClr>
              <a:buFont typeface="+mj-lt"/>
              <a:buAutoNum type="arabicPeriod" startAt="7"/>
              <a:tabLst>
                <a:tab pos="723900" algn="l"/>
                <a:tab pos="982663" algn="l"/>
                <a:tab pos="8435975" algn="r"/>
              </a:tabLst>
            </a:pPr>
            <a:r>
              <a:rPr lang="en-US" sz="1670" dirty="0" smtClean="0"/>
              <a:t>The </a:t>
            </a:r>
            <a:r>
              <a:rPr lang="en-US" sz="1670" dirty="0"/>
              <a:t>oxidation states in a formula add up to </a:t>
            </a:r>
            <a:r>
              <a:rPr lang="en-US" sz="1670" dirty="0" smtClean="0"/>
              <a:t>zero.</a:t>
            </a:r>
            <a:br>
              <a:rPr lang="en-US" sz="1670" dirty="0" smtClean="0"/>
            </a:br>
            <a:r>
              <a:rPr lang="en-US" sz="1670" b="1" dirty="0" smtClean="0"/>
              <a:t>a</a:t>
            </a:r>
            <a:r>
              <a:rPr lang="en-US" sz="1670" dirty="0" smtClean="0"/>
              <a:t> 	Give </a:t>
            </a:r>
            <a:r>
              <a:rPr lang="en-US" sz="1670" dirty="0"/>
              <a:t>the oxidation state of the underlined </a:t>
            </a:r>
            <a:r>
              <a:rPr lang="en-US" sz="1670" dirty="0" smtClean="0"/>
              <a:t>atom in </a:t>
            </a:r>
            <a:r>
              <a:rPr lang="en-US" sz="1670" dirty="0"/>
              <a:t>each formula </a:t>
            </a:r>
            <a:r>
              <a:rPr lang="en-US" sz="1670" dirty="0" smtClean="0"/>
              <a:t>below:</a:t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err="1" smtClean="0"/>
              <a:t>i</a:t>
            </a:r>
            <a:r>
              <a:rPr lang="en-US" sz="1670" dirty="0" smtClean="0"/>
              <a:t> 	</a:t>
            </a:r>
            <a:r>
              <a:rPr lang="en-US" sz="1670" dirty="0" err="1" smtClean="0"/>
              <a:t>aluminium</a:t>
            </a:r>
            <a:r>
              <a:rPr lang="en-US" sz="1670" dirty="0" smtClean="0"/>
              <a:t> </a:t>
            </a:r>
            <a:r>
              <a:rPr lang="en-US" sz="1670" dirty="0"/>
              <a:t>oxide, </a:t>
            </a:r>
            <a:r>
              <a:rPr lang="en-US" sz="1670" dirty="0" smtClean="0"/>
              <a:t>Al</a:t>
            </a:r>
            <a:r>
              <a:rPr lang="en-US" sz="1670" baseline="-25000" dirty="0" smtClean="0"/>
              <a:t>2</a:t>
            </a:r>
            <a:r>
              <a:rPr lang="en-US" sz="1670" dirty="0" smtClean="0"/>
              <a:t>O</a:t>
            </a:r>
            <a:r>
              <a:rPr lang="en-US" sz="1670" baseline="-25000" dirty="0" smtClean="0"/>
              <a:t>3</a:t>
            </a:r>
            <a:br>
              <a:rPr lang="en-US" sz="1670" baseline="-25000" dirty="0" smtClean="0"/>
            </a:br>
            <a:r>
              <a:rPr lang="en-US" sz="1670" baseline="-25000" dirty="0" smtClean="0"/>
              <a:t>	</a:t>
            </a:r>
            <a:r>
              <a:rPr lang="en-US" sz="1670" b="1" dirty="0" smtClean="0"/>
              <a:t>ii</a:t>
            </a:r>
            <a:r>
              <a:rPr lang="en-US" sz="1670" dirty="0" smtClean="0"/>
              <a:t> 	ammonia</a:t>
            </a:r>
            <a:r>
              <a:rPr lang="en-US" sz="1670" dirty="0"/>
              <a:t>, </a:t>
            </a:r>
            <a:r>
              <a:rPr lang="en-US" sz="1670" dirty="0" smtClean="0"/>
              <a:t>NH</a:t>
            </a:r>
            <a:r>
              <a:rPr lang="en-US" sz="1670" baseline="-25000" dirty="0" smtClean="0"/>
              <a:t>3</a:t>
            </a:r>
            <a:br>
              <a:rPr lang="en-US" sz="1670" baseline="-25000" dirty="0" smtClean="0"/>
            </a:br>
            <a:r>
              <a:rPr lang="en-US" sz="1670" baseline="-25000" dirty="0" smtClean="0"/>
              <a:t>	</a:t>
            </a:r>
            <a:r>
              <a:rPr lang="en-US" sz="1670" dirty="0" smtClean="0"/>
              <a:t>iii 	H</a:t>
            </a:r>
            <a:r>
              <a:rPr lang="en-US" sz="1670" baseline="-25000" dirty="0" smtClean="0"/>
              <a:t>2</a:t>
            </a:r>
            <a:r>
              <a:rPr lang="en-US" sz="1670" dirty="0" smtClean="0"/>
              <a:t>CO</a:t>
            </a:r>
            <a:r>
              <a:rPr lang="en-US" sz="1670" baseline="-25000" dirty="0" smtClean="0"/>
              <a:t>3</a:t>
            </a:r>
            <a:r>
              <a:rPr lang="en-US" sz="1670" dirty="0" smtClean="0"/>
              <a:t> </a:t>
            </a:r>
            <a:r>
              <a:rPr lang="en-US" sz="1670" dirty="0"/>
              <a:t>(</a:t>
            </a:r>
            <a:r>
              <a:rPr lang="en-US" sz="1670" i="1" dirty="0" err="1"/>
              <a:t>aq</a:t>
            </a:r>
            <a:r>
              <a:rPr lang="en-US" sz="1670" dirty="0"/>
              <a:t>), carbonic </a:t>
            </a:r>
            <a:r>
              <a:rPr lang="en-US" sz="1670" dirty="0" smtClean="0"/>
              <a:t>acid</a:t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smtClean="0"/>
              <a:t>iv</a:t>
            </a:r>
            <a:r>
              <a:rPr lang="en-US" sz="1670" dirty="0" smtClean="0"/>
              <a:t> 	phosphorus </a:t>
            </a:r>
            <a:r>
              <a:rPr lang="en-US" sz="1670" dirty="0" err="1"/>
              <a:t>trichloride</a:t>
            </a:r>
            <a:r>
              <a:rPr lang="en-US" sz="1670" dirty="0"/>
              <a:t>, </a:t>
            </a:r>
            <a:r>
              <a:rPr lang="en-US" sz="1670" dirty="0" smtClean="0"/>
              <a:t>PCl</a:t>
            </a:r>
            <a:r>
              <a:rPr lang="en-US" sz="1670" baseline="-25000" dirty="0" smtClean="0"/>
              <a:t>3</a:t>
            </a:r>
            <a:br>
              <a:rPr lang="en-US" sz="1670" baseline="-25000" dirty="0" smtClean="0"/>
            </a:br>
            <a:r>
              <a:rPr lang="en-US" sz="1670" baseline="-25000" dirty="0" smtClean="0"/>
              <a:t>	</a:t>
            </a:r>
            <a:r>
              <a:rPr lang="en-US" sz="1670" b="1" dirty="0" smtClean="0"/>
              <a:t>v</a:t>
            </a:r>
            <a:r>
              <a:rPr lang="en-US" sz="1670" dirty="0" smtClean="0"/>
              <a:t> 	copper(I</a:t>
            </a:r>
            <a:r>
              <a:rPr lang="en-US" sz="1670" dirty="0"/>
              <a:t>) chloride, </a:t>
            </a:r>
            <a:r>
              <a:rPr lang="en-US" sz="1670" dirty="0" err="1" smtClean="0"/>
              <a:t>CuCl</a:t>
            </a:r>
            <a:r>
              <a:rPr lang="en-US" sz="1670" dirty="0" smtClean="0"/>
              <a:t/>
            </a:r>
            <a:br>
              <a:rPr lang="en-US" sz="1670" dirty="0" smtClean="0"/>
            </a:br>
            <a:r>
              <a:rPr lang="en-US" sz="1670" dirty="0" smtClean="0"/>
              <a:t>	</a:t>
            </a:r>
            <a:r>
              <a:rPr lang="en-US" sz="1670" b="1" dirty="0" smtClean="0"/>
              <a:t>vi</a:t>
            </a:r>
            <a:r>
              <a:rPr lang="en-US" sz="1670" dirty="0" smtClean="0"/>
              <a:t> 	copper(II</a:t>
            </a:r>
            <a:r>
              <a:rPr lang="en-US" sz="1670" dirty="0"/>
              <a:t>) chloride, </a:t>
            </a:r>
            <a:r>
              <a:rPr lang="en-US" sz="1670" dirty="0" smtClean="0"/>
              <a:t>CuCl</a:t>
            </a:r>
            <a:r>
              <a:rPr lang="en-US" sz="1670" baseline="-25000" dirty="0" smtClean="0"/>
              <a:t>2</a:t>
            </a:r>
            <a:br>
              <a:rPr lang="en-US" sz="1670" baseline="-25000" dirty="0" smtClean="0"/>
            </a:br>
            <a:r>
              <a:rPr lang="en-US" sz="1670" b="1" dirty="0" smtClean="0"/>
              <a:t>b</a:t>
            </a:r>
            <a:r>
              <a:rPr lang="en-US" sz="1670" dirty="0" smtClean="0"/>
              <a:t> 	Now </a:t>
            </a:r>
            <a:r>
              <a:rPr lang="en-US" sz="1670" dirty="0"/>
              <a:t>comment on the compounds in v and vi.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101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969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3100" dirty="0" smtClean="0"/>
              <a:t>7 – Revision Questions – Extended Curriculum</a:t>
            </a:r>
            <a:endParaRPr lang="en-GB" sz="31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12968" cy="5544000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rgbClr val="A7C4FF"/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1950" indent="-361950">
              <a:buClr>
                <a:srgbClr val="C00000"/>
              </a:buClr>
              <a:buFont typeface="+mj-lt"/>
              <a:buAutoNum type="arabicPeriod" startAt="8"/>
              <a:tabLst>
                <a:tab pos="723900" algn="l"/>
                <a:tab pos="982663" algn="l"/>
                <a:tab pos="8435975" algn="r"/>
              </a:tabLst>
            </a:pPr>
            <a:r>
              <a:rPr lang="en-US" sz="2000" dirty="0" smtClean="0"/>
              <a:t>The </a:t>
            </a:r>
            <a:r>
              <a:rPr lang="en-US" sz="2000" dirty="0" err="1"/>
              <a:t>oxidising</a:t>
            </a:r>
            <a:r>
              <a:rPr lang="en-US" sz="2000" dirty="0"/>
              <a:t> agent potassium </a:t>
            </a:r>
            <a:r>
              <a:rPr lang="en-US" sz="2000" dirty="0" err="1" smtClean="0"/>
              <a:t>manganate</a:t>
            </a:r>
            <a:r>
              <a:rPr lang="en-US" sz="2000" dirty="0" smtClean="0"/>
              <a:t>(VII) can </a:t>
            </a:r>
            <a:r>
              <a:rPr lang="en-US" sz="2000" dirty="0"/>
              <a:t>be used to analyse the % of iron(II) present </a:t>
            </a:r>
            <a:r>
              <a:rPr lang="en-US" sz="2000" dirty="0" smtClean="0"/>
              <a:t>in iron </a:t>
            </a:r>
            <a:r>
              <a:rPr lang="en-US" sz="2000" dirty="0"/>
              <a:t>tablets. Below is an ionic equation, </a:t>
            </a:r>
            <a:r>
              <a:rPr lang="en-US" sz="2000" dirty="0" smtClean="0"/>
              <a:t>showing the </a:t>
            </a:r>
            <a:r>
              <a:rPr lang="en-US" sz="2000" dirty="0"/>
              <a:t>ions that take part in the </a:t>
            </a:r>
            <a:r>
              <a:rPr lang="en-US" sz="2000" dirty="0" smtClean="0"/>
              <a:t>reaction:</a:t>
            </a:r>
            <a:br>
              <a:rPr lang="en-US" sz="2000" dirty="0" smtClean="0"/>
            </a:br>
            <a:r>
              <a:rPr lang="en-US" sz="2000" b="1" dirty="0" smtClean="0">
                <a:solidFill>
                  <a:srgbClr val="FF0000"/>
                </a:solidFill>
              </a:rPr>
              <a:t>MnO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 err="1">
                <a:solidFill>
                  <a:srgbClr val="FF0000"/>
                </a:solidFill>
              </a:rPr>
              <a:t>aq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+ 8H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 err="1">
                <a:solidFill>
                  <a:srgbClr val="FF0000"/>
                </a:solidFill>
              </a:rPr>
              <a:t>aq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+ 5Fe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2+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 err="1">
                <a:solidFill>
                  <a:srgbClr val="FF0000"/>
                </a:solidFill>
              </a:rPr>
              <a:t>aq</a:t>
            </a:r>
            <a:r>
              <a:rPr lang="en-US" sz="2000" b="1" dirty="0" smtClean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000" b="1" dirty="0" smtClean="0">
                <a:solidFill>
                  <a:srgbClr val="FF0000"/>
                </a:solidFill>
              </a:rPr>
              <a:t>Mn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2+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 err="1">
                <a:solidFill>
                  <a:srgbClr val="FF0000"/>
                </a:solidFill>
              </a:rPr>
              <a:t>aq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+ 5Fe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3+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(</a:t>
            </a:r>
            <a:r>
              <a:rPr lang="en-US" sz="2000" b="1" i="1" dirty="0" err="1">
                <a:solidFill>
                  <a:srgbClr val="FF0000"/>
                </a:solidFill>
              </a:rPr>
              <a:t>aq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</a:rPr>
              <a:t>+ </a:t>
            </a:r>
            <a:r>
              <a:rPr lang="en-US" sz="2000" b="1" dirty="0">
                <a:solidFill>
                  <a:srgbClr val="FF0000"/>
                </a:solidFill>
              </a:rPr>
              <a:t>4H</a:t>
            </a:r>
            <a:r>
              <a:rPr lang="en-US" sz="2000" b="1" baseline="-25000" dirty="0">
                <a:solidFill>
                  <a:srgbClr val="FF0000"/>
                </a:solidFill>
              </a:rPr>
              <a:t>2</a:t>
            </a:r>
            <a:r>
              <a:rPr lang="en-US" sz="2000" b="1" dirty="0">
                <a:solidFill>
                  <a:srgbClr val="FF0000"/>
                </a:solidFill>
              </a:rPr>
              <a:t>O (</a:t>
            </a:r>
            <a:r>
              <a:rPr lang="en-US" sz="2000" b="1" i="1" dirty="0" smtClean="0">
                <a:solidFill>
                  <a:srgbClr val="FF0000"/>
                </a:solidFill>
              </a:rPr>
              <a:t>l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/>
              <a:t>a</a:t>
            </a:r>
            <a:r>
              <a:rPr lang="en-US" sz="2000" dirty="0" smtClean="0"/>
              <a:t>	What </a:t>
            </a:r>
            <a:r>
              <a:rPr lang="en-US" sz="2000" dirty="0"/>
              <a:t>does the H1 in the equation tell </a:t>
            </a:r>
            <a:r>
              <a:rPr lang="en-US" sz="2000" dirty="0" smtClean="0"/>
              <a:t>you about </a:t>
            </a:r>
            <a:r>
              <a:rPr lang="en-US" sz="2000" dirty="0"/>
              <a:t>this reaction? (Hint: check page 150</a:t>
            </a:r>
            <a:r>
              <a:rPr lang="en-US" sz="2000" dirty="0" smtClean="0"/>
              <a:t>.)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Describe </a:t>
            </a:r>
            <a:r>
              <a:rPr lang="en-US" sz="2000" dirty="0"/>
              <a:t>the colour </a:t>
            </a:r>
            <a:r>
              <a:rPr lang="en-US" sz="2000" dirty="0" smtClean="0"/>
              <a:t>change.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	Which </a:t>
            </a:r>
            <a:r>
              <a:rPr lang="en-US" sz="2000" dirty="0"/>
              <a:t>is the reducing reagent in this </a:t>
            </a:r>
            <a:r>
              <a:rPr lang="en-US" sz="2000" dirty="0" smtClean="0"/>
              <a:t>reaction?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	How </a:t>
            </a:r>
            <a:r>
              <a:rPr lang="en-US" sz="2000" dirty="0"/>
              <a:t>could you tell when all the iron(II) </a:t>
            </a:r>
            <a:r>
              <a:rPr lang="en-US" sz="2000" dirty="0" smtClean="0"/>
              <a:t>had reacted?</a:t>
            </a:r>
            <a:br>
              <a:rPr lang="en-US" sz="2000" dirty="0" smtClean="0"/>
            </a:br>
            <a:r>
              <a:rPr lang="en-US" sz="2000" b="1" dirty="0" smtClean="0"/>
              <a:t>e</a:t>
            </a:r>
            <a:r>
              <a:rPr lang="en-US" sz="2000" dirty="0" smtClean="0"/>
              <a:t> 	Write </a:t>
            </a:r>
            <a:r>
              <a:rPr lang="en-US" sz="2000" dirty="0"/>
              <a:t>the half-equation for the iron(II) ions.</a:t>
            </a:r>
          </a:p>
          <a:p>
            <a:pPr marL="361950" indent="-361950">
              <a:buClr>
                <a:srgbClr val="C00000"/>
              </a:buClr>
              <a:buFont typeface="+mj-lt"/>
              <a:buAutoNum type="arabicPeriod" startAt="8"/>
              <a:tabLst>
                <a:tab pos="723900" algn="l"/>
                <a:tab pos="982663" algn="l"/>
                <a:tab pos="8435975" algn="r"/>
              </a:tabLst>
            </a:pPr>
            <a:r>
              <a:rPr lang="en-US" sz="2000" dirty="0" smtClean="0"/>
              <a:t>Potassium </a:t>
            </a:r>
            <a:r>
              <a:rPr lang="en-US" sz="2000" dirty="0"/>
              <a:t>chromate(VI) is yellow. In acid it </a:t>
            </a:r>
            <a:r>
              <a:rPr lang="en-US" sz="2000" dirty="0" smtClean="0"/>
              <a:t>forms orange </a:t>
            </a:r>
            <a:r>
              <a:rPr lang="en-US" sz="2000" dirty="0"/>
              <a:t>potassium dichromate(VI). These are </a:t>
            </a:r>
            <a:r>
              <a:rPr lang="en-US" sz="2000" dirty="0" smtClean="0"/>
              <a:t>the ions </a:t>
            </a:r>
            <a:r>
              <a:rPr lang="en-US" sz="2000" dirty="0"/>
              <a:t>that give those </a:t>
            </a:r>
            <a:r>
              <a:rPr lang="en-US" sz="2000" dirty="0" err="1"/>
              <a:t>colours</a:t>
            </a:r>
            <a:r>
              <a:rPr lang="en-US" sz="2000" dirty="0" smtClean="0"/>
              <a:t>:</a:t>
            </a:r>
          </a:p>
          <a:p>
            <a:pPr marL="361950">
              <a:buClr>
                <a:srgbClr val="C00000"/>
              </a:buClr>
              <a:tabLst>
                <a:tab pos="723900" algn="l"/>
                <a:tab pos="982663" algn="l"/>
                <a:tab pos="8435975" algn="r"/>
              </a:tabLst>
            </a:pPr>
            <a:r>
              <a:rPr lang="en-US" sz="2000" b="1" dirty="0" smtClean="0"/>
              <a:t>a</a:t>
            </a:r>
            <a:r>
              <a:rPr lang="en-US" sz="2000" dirty="0" smtClean="0"/>
              <a:t> 	What </a:t>
            </a:r>
            <a:r>
              <a:rPr lang="en-US" sz="2000" dirty="0"/>
              <a:t>is the oxidation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state of </a:t>
            </a:r>
            <a:r>
              <a:rPr lang="en-US" sz="2000" dirty="0"/>
              <a:t>chromium </a:t>
            </a:r>
            <a:r>
              <a:rPr lang="en-US" sz="2000" dirty="0" smtClean="0"/>
              <a:t>in: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b="1" dirty="0" err="1" smtClean="0"/>
              <a:t>i</a:t>
            </a:r>
            <a:r>
              <a:rPr lang="en-US" sz="2000" dirty="0" smtClean="0"/>
              <a:t> 	the </a:t>
            </a:r>
            <a:r>
              <a:rPr lang="en-US" sz="2000" dirty="0"/>
              <a:t>yellow </a:t>
            </a:r>
            <a:r>
              <a:rPr lang="en-US" sz="2000" dirty="0" smtClean="0"/>
              <a:t>compound?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b="1" dirty="0" smtClean="0"/>
              <a:t>ii</a:t>
            </a:r>
            <a:r>
              <a:rPr lang="en-US" sz="2000" dirty="0" smtClean="0"/>
              <a:t> 	the </a:t>
            </a:r>
            <a:r>
              <a:rPr lang="en-US" sz="2000" dirty="0"/>
              <a:t>orange </a:t>
            </a:r>
            <a:r>
              <a:rPr lang="en-US" sz="2000" dirty="0" smtClean="0"/>
              <a:t>compound?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This </a:t>
            </a:r>
            <a:r>
              <a:rPr lang="en-US" sz="2000" dirty="0"/>
              <a:t>reaction of chromium ions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is </a:t>
            </a:r>
            <a:r>
              <a:rPr lang="en-US" sz="2000" dirty="0"/>
              <a:t>not a </a:t>
            </a:r>
            <a:r>
              <a:rPr lang="en-US" sz="2000" dirty="0" smtClean="0"/>
              <a:t>redox reaction</a:t>
            </a:r>
            <a:r>
              <a:rPr lang="en-US" sz="2000" dirty="0"/>
              <a:t>. Explain why.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101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16016" y="4918555"/>
            <a:ext cx="3888432" cy="1246749"/>
            <a:chOff x="4716016" y="4918555"/>
            <a:chExt cx="3888432" cy="124674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16016" y="4918555"/>
              <a:ext cx="1152128" cy="124674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08304" y="4918555"/>
              <a:ext cx="1296144" cy="124674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68144" y="4918555"/>
              <a:ext cx="1440160" cy="12467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687107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416824" cy="625434"/>
          </a:xfrm>
        </p:spPr>
        <p:txBody>
          <a:bodyPr>
            <a:noAutofit/>
          </a:bodyPr>
          <a:lstStyle/>
          <a:p>
            <a:r>
              <a:rPr lang="en-GB" dirty="0" smtClean="0"/>
              <a:t>1 – Assessment Structure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7" y="1124744"/>
            <a:ext cx="842493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300" dirty="0"/>
              <a:t>All candidates </a:t>
            </a:r>
            <a:r>
              <a:rPr lang="en-US" sz="2300" dirty="0" smtClean="0"/>
              <a:t>take.</a:t>
            </a:r>
            <a:endParaRPr lang="en-US" sz="23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179325"/>
              </p:ext>
            </p:extLst>
          </p:nvPr>
        </p:nvGraphicFramePr>
        <p:xfrm>
          <a:off x="331250" y="1623784"/>
          <a:ext cx="8417211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8742"/>
                <a:gridCol w="216024"/>
                <a:gridCol w="4032445"/>
              </a:tblGrid>
              <a:tr h="3600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Either: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Or: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1584176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 5 </a:t>
                      </a:r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hour 15 minutes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Practical Test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test assessment objective AO3.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Questions will be based on the experimental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skills in Section 7.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paper is structured to assess grade ranges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A*–G.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 marks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be weighted at 20% of the final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 mark.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Paper 6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hour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Alternative to Practical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test assessment objective AO3.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Questions will be based on the experimental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skills in Section 7.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The paper is structured to assess grade ranges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A*–G.</a:t>
                      </a:r>
                    </a:p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 marks</a:t>
                      </a:r>
                    </a:p>
                    <a:p>
                      <a:r>
                        <a:rPr kumimoji="0"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This paper will be weighted at 20% of the final </a:t>
                      </a:r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 mark.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5856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3100" dirty="0" smtClean="0"/>
              <a:t>7 – Revision Questions – Extended Curriculum</a:t>
            </a:r>
            <a:endParaRPr lang="en-GB" sz="31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12968" cy="5447645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rgbClr val="A7C4FF"/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 startAt="10"/>
              <a:tabLst>
                <a:tab pos="982663" algn="l"/>
                <a:tab pos="1431925" algn="l"/>
                <a:tab pos="8435975" algn="r"/>
              </a:tabLst>
            </a:pPr>
            <a:r>
              <a:rPr lang="en-US" sz="2900" dirty="0" smtClean="0"/>
              <a:t>When </a:t>
            </a:r>
            <a:r>
              <a:rPr lang="en-US" sz="2900" dirty="0"/>
              <a:t>solutions of silver nitrate and </a:t>
            </a:r>
            <a:r>
              <a:rPr lang="en-US" sz="2900" dirty="0" smtClean="0"/>
              <a:t>potassium chloride </a:t>
            </a:r>
            <a:r>
              <a:rPr lang="en-US" sz="2900" dirty="0"/>
              <a:t>are mixed, a white precipitate </a:t>
            </a:r>
            <a:r>
              <a:rPr lang="en-US" sz="2900" dirty="0" smtClean="0"/>
              <a:t>forms. The </a:t>
            </a:r>
            <a:r>
              <a:rPr lang="en-US" sz="2900" dirty="0"/>
              <a:t>ionic equation for the reaction </a:t>
            </a:r>
            <a:r>
              <a:rPr lang="en-US" sz="2900" dirty="0" smtClean="0"/>
              <a:t>is:</a:t>
            </a:r>
            <a:br>
              <a:rPr lang="en-US" sz="2900" dirty="0" smtClean="0"/>
            </a:br>
            <a:r>
              <a:rPr lang="en-US" sz="2900" dirty="0" smtClean="0"/>
              <a:t>	</a:t>
            </a:r>
            <a:r>
              <a:rPr lang="en-US" sz="2900" b="1" dirty="0" smtClean="0">
                <a:solidFill>
                  <a:srgbClr val="FF0000"/>
                </a:solidFill>
              </a:rPr>
              <a:t>Ag</a:t>
            </a:r>
            <a:r>
              <a:rPr lang="en-US" sz="290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2900" b="1" dirty="0" smtClean="0">
                <a:solidFill>
                  <a:srgbClr val="FF0000"/>
                </a:solidFill>
              </a:rPr>
              <a:t> </a:t>
            </a:r>
            <a:r>
              <a:rPr lang="en-US" sz="2900" b="1" dirty="0">
                <a:solidFill>
                  <a:srgbClr val="FF0000"/>
                </a:solidFill>
              </a:rPr>
              <a:t>(</a:t>
            </a:r>
            <a:r>
              <a:rPr lang="en-US" sz="2900" b="1" i="1" dirty="0" err="1">
                <a:solidFill>
                  <a:srgbClr val="FF0000"/>
                </a:solidFill>
              </a:rPr>
              <a:t>aq</a:t>
            </a:r>
            <a:r>
              <a:rPr lang="en-US" sz="2900" b="1" dirty="0">
                <a:solidFill>
                  <a:srgbClr val="FF0000"/>
                </a:solidFill>
              </a:rPr>
              <a:t>) </a:t>
            </a:r>
            <a:r>
              <a:rPr lang="en-US" sz="2900" b="1" dirty="0" smtClean="0">
                <a:solidFill>
                  <a:srgbClr val="FF0000"/>
                </a:solidFill>
              </a:rPr>
              <a:t>+ Cl</a:t>
            </a:r>
            <a:r>
              <a:rPr lang="en-US" sz="290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2900" b="1" dirty="0" smtClean="0">
                <a:solidFill>
                  <a:srgbClr val="FF0000"/>
                </a:solidFill>
              </a:rPr>
              <a:t> </a:t>
            </a:r>
            <a:r>
              <a:rPr lang="en-US" sz="2900" b="1" dirty="0">
                <a:solidFill>
                  <a:srgbClr val="FF0000"/>
                </a:solidFill>
              </a:rPr>
              <a:t>(</a:t>
            </a:r>
            <a:r>
              <a:rPr lang="en-US" sz="2900" b="1" i="1" dirty="0" err="1">
                <a:solidFill>
                  <a:srgbClr val="FF0000"/>
                </a:solidFill>
              </a:rPr>
              <a:t>aq</a:t>
            </a:r>
            <a:r>
              <a:rPr lang="en-US" sz="2900" b="1" dirty="0">
                <a:solidFill>
                  <a:srgbClr val="FF0000"/>
                </a:solidFill>
              </a:rPr>
              <a:t>) </a:t>
            </a:r>
            <a:r>
              <a:rPr lang="en-US" sz="29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2900" b="1" dirty="0" err="1" smtClean="0">
                <a:solidFill>
                  <a:srgbClr val="FF0000"/>
                </a:solidFill>
              </a:rPr>
              <a:t>AgCl</a:t>
            </a:r>
            <a:r>
              <a:rPr lang="en-US" sz="2900" b="1" dirty="0" smtClean="0">
                <a:solidFill>
                  <a:srgbClr val="FF0000"/>
                </a:solidFill>
              </a:rPr>
              <a:t> </a:t>
            </a:r>
            <a:r>
              <a:rPr lang="en-US" sz="2900" b="1" dirty="0">
                <a:solidFill>
                  <a:srgbClr val="FF0000"/>
                </a:solidFill>
              </a:rPr>
              <a:t>(</a:t>
            </a:r>
            <a:r>
              <a:rPr lang="en-US" sz="2900" b="1" i="1" dirty="0" smtClean="0">
                <a:solidFill>
                  <a:srgbClr val="FF0000"/>
                </a:solidFill>
              </a:rPr>
              <a:t>s</a:t>
            </a:r>
            <a:r>
              <a:rPr lang="en-US" sz="2900" b="1" dirty="0" smtClean="0">
                <a:solidFill>
                  <a:srgbClr val="FF0000"/>
                </a:solidFill>
              </a:rPr>
              <a:t>)</a:t>
            </a:r>
            <a:br>
              <a:rPr lang="en-US" sz="2900" b="1" dirty="0" smtClean="0">
                <a:solidFill>
                  <a:srgbClr val="FF0000"/>
                </a:solidFill>
              </a:rPr>
            </a:br>
            <a:r>
              <a:rPr lang="en-US" sz="2900" b="1" dirty="0" smtClean="0"/>
              <a:t>a</a:t>
            </a:r>
            <a:r>
              <a:rPr lang="en-US" sz="2900" dirty="0" smtClean="0"/>
              <a:t>	</a:t>
            </a:r>
            <a:r>
              <a:rPr lang="en-US" sz="2900" b="1" dirty="0" err="1" smtClean="0"/>
              <a:t>i</a:t>
            </a:r>
            <a:r>
              <a:rPr lang="en-US" sz="2900" dirty="0" smtClean="0"/>
              <a:t>	What </a:t>
            </a:r>
            <a:r>
              <a:rPr lang="en-US" sz="2900" dirty="0"/>
              <a:t>is the name of the white </a:t>
            </a:r>
            <a:r>
              <a:rPr lang="en-US" sz="2900" dirty="0" smtClean="0"/>
              <a:t>precipitate?</a:t>
            </a:r>
            <a:br>
              <a:rPr lang="en-US" sz="2900" dirty="0" smtClean="0"/>
            </a:br>
            <a:r>
              <a:rPr lang="en-US" sz="2900" dirty="0" smtClean="0"/>
              <a:t>	</a:t>
            </a:r>
            <a:r>
              <a:rPr lang="en-US" sz="2900" b="1" dirty="0" smtClean="0"/>
              <a:t>ii</a:t>
            </a:r>
            <a:r>
              <a:rPr lang="en-US" sz="2900" dirty="0" smtClean="0"/>
              <a:t> 	Is </a:t>
            </a:r>
            <a:r>
              <a:rPr lang="en-US" sz="2900" dirty="0"/>
              <a:t>it a soluble or insoluble </a:t>
            </a:r>
            <a:r>
              <a:rPr lang="en-US" sz="2900" dirty="0" smtClean="0"/>
              <a:t>compound?</a:t>
            </a:r>
            <a:br>
              <a:rPr lang="en-US" sz="2900" dirty="0" smtClean="0"/>
            </a:br>
            <a:r>
              <a:rPr lang="en-US" sz="2900" b="1" dirty="0" smtClean="0"/>
              <a:t>b</a:t>
            </a:r>
            <a:r>
              <a:rPr lang="en-US" sz="2900" dirty="0" smtClean="0"/>
              <a:t>		Is </a:t>
            </a:r>
            <a:r>
              <a:rPr lang="en-US" sz="2900" dirty="0"/>
              <a:t>the precipitation of silver chloride a </a:t>
            </a:r>
            <a:r>
              <a:rPr lang="en-US" sz="2900" dirty="0" smtClean="0"/>
              <a:t>redox reaction </a:t>
            </a:r>
            <a:r>
              <a:rPr lang="en-US" sz="2900" dirty="0"/>
              <a:t>or not? Explain your </a:t>
            </a:r>
            <a:r>
              <a:rPr lang="en-US" sz="2900" dirty="0" smtClean="0"/>
              <a:t>answer.</a:t>
            </a:r>
            <a:br>
              <a:rPr lang="en-US" sz="2900" dirty="0" smtClean="0"/>
            </a:br>
            <a:r>
              <a:rPr lang="en-US" sz="2900" b="1" dirty="0" smtClean="0"/>
              <a:t>c</a:t>
            </a:r>
            <a:r>
              <a:rPr lang="en-US" sz="2900" dirty="0" smtClean="0"/>
              <a:t> 	When </a:t>
            </a:r>
            <a:r>
              <a:rPr lang="en-US" sz="2900" dirty="0"/>
              <a:t>left in light, silver chloride </a:t>
            </a:r>
            <a:r>
              <a:rPr lang="en-US" sz="2900" dirty="0" smtClean="0"/>
              <a:t>decomposes to </a:t>
            </a:r>
            <a:r>
              <a:rPr lang="en-US" sz="2900" dirty="0"/>
              <a:t>form silver and chlorine </a:t>
            </a:r>
            <a:r>
              <a:rPr lang="en-US" sz="2900" dirty="0" smtClean="0"/>
              <a:t>gas. Write </a:t>
            </a:r>
            <a:r>
              <a:rPr lang="en-US" sz="2900" dirty="0"/>
              <a:t>an equation for the reaction and </a:t>
            </a:r>
            <a:r>
              <a:rPr lang="en-US" sz="2900" dirty="0" smtClean="0"/>
              <a:t>show clearly </a:t>
            </a:r>
            <a:r>
              <a:rPr lang="en-US" sz="2900" dirty="0"/>
              <a:t>that this is a redox reaction.</a:t>
            </a:r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101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0985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492273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1431925" algn="l"/>
                <a:tab pos="2328863" algn="l"/>
                <a:tab pos="3140075" algn="l"/>
                <a:tab pos="4486275" algn="l"/>
                <a:tab pos="5830888" algn="l"/>
                <a:tab pos="6815138" algn="l"/>
                <a:tab pos="8435975" algn="r"/>
              </a:tabLst>
            </a:pPr>
            <a:r>
              <a:rPr lang="en-US" sz="1930" dirty="0" smtClean="0"/>
              <a:t>Complete </a:t>
            </a:r>
            <a:r>
              <a:rPr lang="en-US" sz="1930" dirty="0"/>
              <a:t>these sentences about oxidation and reduction using words </a:t>
            </a:r>
            <a:r>
              <a:rPr lang="en-US" sz="1930" dirty="0" smtClean="0"/>
              <a:t/>
            </a:r>
            <a:br>
              <a:rPr lang="en-US" sz="1930" dirty="0" smtClean="0"/>
            </a:br>
            <a:r>
              <a:rPr lang="en-US" sz="1930" dirty="0" smtClean="0"/>
              <a:t>from </a:t>
            </a:r>
            <a:r>
              <a:rPr lang="en-US" sz="1930" dirty="0"/>
              <a:t>the </a:t>
            </a:r>
            <a:r>
              <a:rPr lang="en-US" sz="1930" dirty="0" smtClean="0"/>
              <a:t>list.</a:t>
            </a:r>
            <a:br>
              <a:rPr lang="en-US" sz="1930" dirty="0" smtClean="0"/>
            </a:br>
            <a:r>
              <a:rPr lang="en-US" sz="1930" b="1" dirty="0" smtClean="0"/>
              <a:t>gain 	heat 	loss 	oxidation 	reactants 	redox 	reduction</a:t>
            </a:r>
            <a:br>
              <a:rPr lang="en-US" sz="1930" b="1" dirty="0" smtClean="0"/>
            </a:br>
            <a:r>
              <a:rPr lang="en-US" sz="1930" dirty="0" smtClean="0"/>
              <a:t>Reactions </a:t>
            </a:r>
            <a:r>
              <a:rPr lang="en-US" sz="1930" dirty="0"/>
              <a:t>that involve both oxidation </a:t>
            </a:r>
            <a:r>
              <a:rPr lang="en-US" sz="1930" dirty="0" smtClean="0"/>
              <a:t>and ________________ are called _______________ reactions</a:t>
            </a:r>
            <a:r>
              <a:rPr lang="en-US" sz="1930" dirty="0"/>
              <a:t>. </a:t>
            </a:r>
            <a:r>
              <a:rPr lang="en-US" sz="1930" dirty="0" smtClean="0"/>
              <a:t>Oxidation is the ______________ of </a:t>
            </a:r>
            <a:r>
              <a:rPr lang="en-US" sz="1930" dirty="0"/>
              <a:t>oxygen, and reduction is </a:t>
            </a:r>
            <a:r>
              <a:rPr lang="en-US" sz="1930" dirty="0" smtClean="0"/>
              <a:t>the ________________ of </a:t>
            </a:r>
            <a:r>
              <a:rPr lang="en-US" sz="1930" dirty="0"/>
              <a:t>oxygen. Combustion involves </a:t>
            </a:r>
            <a:r>
              <a:rPr lang="en-US" sz="1930" dirty="0" smtClean="0"/>
              <a:t>the _________________ of </a:t>
            </a:r>
            <a:r>
              <a:rPr lang="en-US" sz="1930" dirty="0"/>
              <a:t>a substance, during </a:t>
            </a:r>
            <a:r>
              <a:rPr lang="en-US" sz="1930" dirty="0" smtClean="0"/>
              <a:t>which ______________ is </a:t>
            </a:r>
            <a:r>
              <a:rPr lang="en-US" sz="1930" dirty="0"/>
              <a:t>given out and one or more of </a:t>
            </a:r>
            <a:r>
              <a:rPr lang="en-US" sz="1930" dirty="0" smtClean="0"/>
              <a:t>the ____________.</a:t>
            </a: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896938" algn="l"/>
                <a:tab pos="1258888" algn="l"/>
                <a:tab pos="5468938" algn="r"/>
              </a:tabLst>
            </a:pPr>
            <a:r>
              <a:rPr lang="en-US" sz="1930" dirty="0" smtClean="0"/>
              <a:t>Draw </a:t>
            </a:r>
            <a:r>
              <a:rPr lang="en-US" sz="1930" dirty="0"/>
              <a:t>arrows to show which of the elements </a:t>
            </a:r>
            <a:r>
              <a:rPr lang="en-US" sz="1930" dirty="0" smtClean="0"/>
              <a:t/>
            </a:r>
            <a:br>
              <a:rPr lang="en-US" sz="1930" dirty="0" smtClean="0"/>
            </a:br>
            <a:r>
              <a:rPr lang="en-US" sz="1930" dirty="0" smtClean="0"/>
              <a:t>or </a:t>
            </a:r>
            <a:r>
              <a:rPr lang="en-US" sz="1930" dirty="0"/>
              <a:t>compounds have undergone oxidation </a:t>
            </a:r>
            <a:r>
              <a:rPr lang="en-US" sz="1930" dirty="0" smtClean="0"/>
              <a:t/>
            </a:r>
            <a:br>
              <a:rPr lang="en-US" sz="1930" dirty="0" smtClean="0"/>
            </a:br>
            <a:r>
              <a:rPr lang="en-US" sz="1930" dirty="0" smtClean="0"/>
              <a:t>and </a:t>
            </a:r>
            <a:r>
              <a:rPr lang="en-US" sz="1930" dirty="0"/>
              <a:t>which have undergone reduction. An </a:t>
            </a:r>
            <a:r>
              <a:rPr lang="en-US" sz="1930" dirty="0" smtClean="0"/>
              <a:t/>
            </a:r>
            <a:br>
              <a:rPr lang="en-US" sz="1930" dirty="0" smtClean="0"/>
            </a:br>
            <a:r>
              <a:rPr lang="en-US" sz="1930" dirty="0" smtClean="0"/>
              <a:t>example </a:t>
            </a:r>
            <a:r>
              <a:rPr lang="en-US" sz="1930" dirty="0"/>
              <a:t>is given </a:t>
            </a:r>
            <a:r>
              <a:rPr lang="en-US" sz="1930" dirty="0" smtClean="0"/>
              <a:t>below.</a:t>
            </a:r>
            <a:br>
              <a:rPr lang="en-US" sz="1930" dirty="0" smtClean="0"/>
            </a:br>
            <a:r>
              <a:rPr lang="en-US" sz="1930" dirty="0" smtClean="0"/>
              <a:t>a</a:t>
            </a:r>
            <a:r>
              <a:rPr lang="en-US" sz="1930" dirty="0"/>
              <a:t>. </a:t>
            </a:r>
            <a:r>
              <a:rPr lang="en-US" sz="1930" dirty="0" smtClean="0"/>
              <a:t>	2H</a:t>
            </a:r>
            <a:r>
              <a:rPr lang="en-US" sz="1930" baseline="-25000" dirty="0" smtClean="0"/>
              <a:t>2 </a:t>
            </a:r>
            <a:r>
              <a:rPr lang="en-US" sz="1930" dirty="0" smtClean="0"/>
              <a:t>(</a:t>
            </a:r>
            <a:r>
              <a:rPr lang="en-US" sz="1930" i="1" baseline="-25000" dirty="0"/>
              <a:t>g</a:t>
            </a:r>
            <a:r>
              <a:rPr lang="en-US" sz="1930" dirty="0"/>
              <a:t>) + 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2 </a:t>
            </a:r>
            <a:r>
              <a:rPr lang="en-US" sz="1930" dirty="0" smtClean="0"/>
              <a:t>(</a:t>
            </a:r>
            <a:r>
              <a:rPr lang="en-US" sz="1930" i="1" dirty="0" smtClean="0"/>
              <a:t>g</a:t>
            </a:r>
            <a:r>
              <a:rPr lang="en-US" sz="1930" dirty="0"/>
              <a:t>)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2H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 (</a:t>
            </a:r>
            <a:r>
              <a:rPr lang="en-US" sz="1930" i="1" dirty="0" smtClean="0"/>
              <a:t>I</a:t>
            </a:r>
            <a:r>
              <a:rPr lang="en-US" sz="1930" dirty="0" smtClean="0"/>
              <a:t>)	[2]</a:t>
            </a:r>
            <a:br>
              <a:rPr lang="en-US" sz="1930" dirty="0" smtClean="0"/>
            </a:br>
            <a:r>
              <a:rPr lang="en-US" sz="1930" dirty="0" smtClean="0"/>
              <a:t>b</a:t>
            </a:r>
            <a:r>
              <a:rPr lang="en-US" sz="1930" dirty="0"/>
              <a:t>. </a:t>
            </a:r>
            <a:r>
              <a:rPr lang="en-US" sz="1930" dirty="0" smtClean="0"/>
              <a:t>	</a:t>
            </a:r>
            <a:r>
              <a:rPr lang="en-US" sz="1930" dirty="0" err="1" smtClean="0"/>
              <a:t>PbO</a:t>
            </a:r>
            <a:r>
              <a:rPr lang="en-US" sz="1930" dirty="0" smtClean="0"/>
              <a:t> (</a:t>
            </a:r>
            <a:r>
              <a:rPr lang="en-US" sz="1930" i="1" dirty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H</a:t>
            </a:r>
            <a:r>
              <a:rPr lang="en-US" sz="1930" baseline="-25000" dirty="0" smtClean="0"/>
              <a:t>2 </a:t>
            </a:r>
            <a:r>
              <a:rPr lang="en-US" sz="1930" dirty="0" smtClean="0"/>
              <a:t>(</a:t>
            </a:r>
            <a:r>
              <a:rPr lang="en-US" sz="1930" i="1" dirty="0"/>
              <a:t>g</a:t>
            </a:r>
            <a:r>
              <a:rPr lang="en-US" sz="1930" dirty="0"/>
              <a:t>) </a:t>
            </a:r>
            <a:r>
              <a:rPr lang="en-US" sz="2000" dirty="0">
                <a:sym typeface="Wingdings 3" panose="05040102010807070707" pitchFamily="18" charset="2"/>
              </a:rPr>
              <a:t> </a:t>
            </a:r>
            <a:r>
              <a:rPr lang="en-US" sz="1930" dirty="0" err="1" smtClean="0"/>
              <a:t>Pb</a:t>
            </a:r>
            <a:r>
              <a:rPr lang="en-US" sz="1930" dirty="0" smtClean="0"/>
              <a:t>(</a:t>
            </a:r>
            <a:r>
              <a:rPr lang="en-US" sz="1930" i="1" dirty="0" smtClean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 (</a:t>
            </a:r>
            <a:r>
              <a:rPr lang="en-US" sz="1930" i="1" dirty="0" smtClean="0"/>
              <a:t>l</a:t>
            </a:r>
            <a:r>
              <a:rPr lang="en-US" sz="1930" dirty="0" smtClean="0"/>
              <a:t>)	[2]</a:t>
            </a:r>
            <a:br>
              <a:rPr lang="en-US" sz="1930" dirty="0" smtClean="0"/>
            </a:br>
            <a:r>
              <a:rPr lang="en-US" sz="1930" dirty="0" smtClean="0"/>
              <a:t>c</a:t>
            </a:r>
            <a:r>
              <a:rPr lang="en-US" sz="1930" dirty="0"/>
              <a:t>. </a:t>
            </a:r>
            <a:r>
              <a:rPr lang="en-US" sz="1930" dirty="0" smtClean="0"/>
              <a:t>	Fe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3</a:t>
            </a:r>
            <a:r>
              <a:rPr lang="en-US" sz="1930" dirty="0" smtClean="0"/>
              <a:t>(</a:t>
            </a:r>
            <a:r>
              <a:rPr lang="en-US" sz="1930" i="1" dirty="0" smtClean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3C (</a:t>
            </a:r>
            <a:r>
              <a:rPr lang="en-US" sz="1930" i="1" dirty="0"/>
              <a:t>s</a:t>
            </a:r>
            <a:r>
              <a:rPr lang="en-US" sz="1930" dirty="0"/>
              <a:t>) -» </a:t>
            </a:r>
            <a:r>
              <a:rPr lang="en-US" sz="1930" dirty="0" smtClean="0"/>
              <a:t>2Fe (</a:t>
            </a:r>
            <a:r>
              <a:rPr lang="en-US" sz="1930" i="1" dirty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3CO (</a:t>
            </a:r>
            <a:r>
              <a:rPr lang="en-US" sz="1930" i="1" dirty="0"/>
              <a:t>g</a:t>
            </a:r>
            <a:r>
              <a:rPr lang="en-US" sz="1930" dirty="0" smtClean="0"/>
              <a:t>)	[2]</a:t>
            </a:r>
            <a:br>
              <a:rPr lang="en-US" sz="1930" dirty="0" smtClean="0"/>
            </a:br>
            <a:r>
              <a:rPr lang="en-US" sz="1930" dirty="0" smtClean="0"/>
              <a:t>d</a:t>
            </a:r>
            <a:r>
              <a:rPr lang="en-US" sz="1930" dirty="0"/>
              <a:t>. </a:t>
            </a:r>
            <a:r>
              <a:rPr lang="en-US" sz="1930" dirty="0" smtClean="0"/>
              <a:t>	C (</a:t>
            </a:r>
            <a:r>
              <a:rPr lang="en-US" sz="1930" i="1" dirty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 (</a:t>
            </a:r>
            <a:r>
              <a:rPr lang="en-US" sz="1930" i="1" dirty="0" smtClean="0"/>
              <a:t>g</a:t>
            </a:r>
            <a:r>
              <a:rPr lang="en-US" sz="1930" dirty="0"/>
              <a:t>)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</a:t>
            </a:r>
            <a:r>
              <a:rPr lang="en-US" sz="1930" dirty="0"/>
              <a:t>CO(g) + </a:t>
            </a:r>
            <a:r>
              <a:rPr lang="en-US" sz="1930" dirty="0" smtClean="0"/>
              <a:t>H</a:t>
            </a:r>
            <a:r>
              <a:rPr lang="en-US" sz="1930" baseline="-25000" dirty="0" smtClean="0"/>
              <a:t>2 </a:t>
            </a:r>
            <a:r>
              <a:rPr lang="en-US" sz="1930" dirty="0" smtClean="0"/>
              <a:t>(</a:t>
            </a:r>
            <a:r>
              <a:rPr lang="en-US" sz="1930" i="1" dirty="0"/>
              <a:t>g</a:t>
            </a:r>
            <a:r>
              <a:rPr lang="en-US" sz="1930" dirty="0" smtClean="0"/>
              <a:t>)	[2]</a:t>
            </a:r>
            <a:br>
              <a:rPr lang="en-US" sz="1930" dirty="0" smtClean="0"/>
            </a:br>
            <a:r>
              <a:rPr lang="en-US" sz="1930" dirty="0" smtClean="0"/>
              <a:t>e</a:t>
            </a:r>
            <a:r>
              <a:rPr lang="en-US" sz="1930" dirty="0"/>
              <a:t>. </a:t>
            </a:r>
            <a:r>
              <a:rPr lang="en-US" sz="1930" dirty="0" smtClean="0"/>
              <a:t>	</a:t>
            </a:r>
            <a:r>
              <a:rPr lang="en-US" sz="1930" dirty="0" err="1" smtClean="0"/>
              <a:t>ZnO</a:t>
            </a:r>
            <a:r>
              <a:rPr lang="en-US" sz="1930" dirty="0" smtClean="0"/>
              <a:t> (</a:t>
            </a:r>
            <a:r>
              <a:rPr lang="en-US" sz="1930" i="1" dirty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C (</a:t>
            </a:r>
            <a:r>
              <a:rPr lang="en-US" sz="1930" i="1" dirty="0"/>
              <a:t>s</a:t>
            </a:r>
            <a:r>
              <a:rPr lang="en-US" sz="1930" dirty="0"/>
              <a:t>)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</a:t>
            </a:r>
            <a:r>
              <a:rPr lang="en-US" sz="1930" dirty="0"/>
              <a:t>CO(</a:t>
            </a:r>
            <a:r>
              <a:rPr lang="en-US" sz="1930" i="1" dirty="0"/>
              <a:t>g</a:t>
            </a:r>
            <a:r>
              <a:rPr lang="en-US" sz="1930" dirty="0"/>
              <a:t>) + </a:t>
            </a:r>
            <a:r>
              <a:rPr lang="en-US" sz="1930" dirty="0" smtClean="0"/>
              <a:t>Zn (</a:t>
            </a:r>
            <a:r>
              <a:rPr lang="en-US" sz="1930" i="1" dirty="0"/>
              <a:t>s</a:t>
            </a:r>
            <a:r>
              <a:rPr lang="en-US" sz="1930" dirty="0" smtClean="0"/>
              <a:t>)	[2]</a:t>
            </a:r>
            <a:br>
              <a:rPr lang="en-US" sz="1930" dirty="0" smtClean="0"/>
            </a:br>
            <a:r>
              <a:rPr lang="en-US" sz="1930" dirty="0" smtClean="0"/>
              <a:t>f</a:t>
            </a:r>
            <a:r>
              <a:rPr lang="en-US" sz="1930" dirty="0"/>
              <a:t>. </a:t>
            </a:r>
            <a:r>
              <a:rPr lang="en-US" sz="1930" dirty="0" smtClean="0"/>
              <a:t>	3Fe (</a:t>
            </a:r>
            <a:r>
              <a:rPr lang="en-US" sz="1930" i="1" dirty="0"/>
              <a:t>s</a:t>
            </a:r>
            <a:r>
              <a:rPr lang="en-US" sz="1930" dirty="0"/>
              <a:t>) + </a:t>
            </a:r>
            <a:r>
              <a:rPr lang="en-US" sz="1930" dirty="0" smtClean="0"/>
              <a:t>4H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 (</a:t>
            </a:r>
            <a:r>
              <a:rPr lang="en-US" sz="1930" i="1" dirty="0" smtClean="0"/>
              <a:t>g</a:t>
            </a:r>
            <a:r>
              <a:rPr lang="en-US" sz="1930" dirty="0"/>
              <a:t>)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</a:t>
            </a:r>
            <a:r>
              <a:rPr lang="en-US" sz="1930" dirty="0" err="1" smtClean="0"/>
              <a:t>FeO</a:t>
            </a:r>
            <a:r>
              <a:rPr lang="en-US" sz="1930" dirty="0" smtClean="0"/>
              <a:t> </a:t>
            </a:r>
            <a:r>
              <a:rPr lang="en-US" sz="1930" dirty="0"/>
              <a:t>(</a:t>
            </a:r>
            <a:r>
              <a:rPr lang="en-US" sz="1930" i="1" dirty="0"/>
              <a:t>s</a:t>
            </a:r>
            <a:r>
              <a:rPr lang="en-US" sz="1930" dirty="0"/>
              <a:t>) + 4H (</a:t>
            </a:r>
            <a:r>
              <a:rPr lang="en-US" sz="1930" i="1" dirty="0"/>
              <a:t>g</a:t>
            </a:r>
            <a:r>
              <a:rPr lang="en-US" sz="1930" dirty="0" smtClean="0"/>
              <a:t>)	[</a:t>
            </a:r>
            <a:r>
              <a:rPr lang="en-US" sz="1930" dirty="0"/>
              <a:t>2</a:t>
            </a:r>
            <a:r>
              <a:rPr lang="en-US" sz="1930" dirty="0" smtClean="0"/>
              <a:t>]</a:t>
            </a:r>
            <a:endParaRPr lang="en-US" sz="193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36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119675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29829" y="3717032"/>
            <a:ext cx="40626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70C0"/>
              </a:buClr>
              <a:tabLst>
                <a:tab pos="541338" algn="l"/>
              </a:tabLst>
            </a:pPr>
            <a:r>
              <a:rPr lang="en-US" sz="1600" b="1" dirty="0">
                <a:solidFill>
                  <a:srgbClr val="FF0000"/>
                </a:solidFill>
              </a:rPr>
              <a:t>	</a:t>
            </a:r>
            <a:r>
              <a:rPr lang="en-US" sz="1600" b="1" dirty="0" err="1">
                <a:solidFill>
                  <a:srgbClr val="FF0000"/>
                </a:solidFill>
              </a:rPr>
              <a:t>CuO</a:t>
            </a:r>
            <a:r>
              <a:rPr lang="en-US" sz="1600" b="1" dirty="0">
                <a:solidFill>
                  <a:srgbClr val="FF0000"/>
                </a:solidFill>
              </a:rPr>
              <a:t> (</a:t>
            </a:r>
            <a:r>
              <a:rPr lang="en-US" sz="1600" b="1" i="1" dirty="0">
                <a:solidFill>
                  <a:srgbClr val="FF0000"/>
                </a:solidFill>
              </a:rPr>
              <a:t>s</a:t>
            </a:r>
            <a:r>
              <a:rPr lang="en-US" sz="1600" b="1" dirty="0">
                <a:solidFill>
                  <a:srgbClr val="FF0000"/>
                </a:solidFill>
              </a:rPr>
              <a:t>) + H</a:t>
            </a:r>
            <a:r>
              <a:rPr lang="en-US" sz="1600" b="1" baseline="-25000" dirty="0">
                <a:solidFill>
                  <a:srgbClr val="FF000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 (</a:t>
            </a:r>
            <a:r>
              <a:rPr lang="en-US" sz="1600" b="1" i="1" dirty="0">
                <a:solidFill>
                  <a:srgbClr val="FF0000"/>
                </a:solidFill>
              </a:rPr>
              <a:t>g</a:t>
            </a:r>
            <a:r>
              <a:rPr lang="en-US" sz="1600" b="1" dirty="0">
                <a:solidFill>
                  <a:srgbClr val="FF0000"/>
                </a:solidFill>
              </a:rPr>
              <a:t>) </a:t>
            </a:r>
            <a:r>
              <a:rPr lang="en-US" sz="1600" b="1" dirty="0">
                <a:solidFill>
                  <a:srgbClr val="FF0000"/>
                </a:solidFill>
                <a:sym typeface="Wingdings 3" panose="05040102010807070707" pitchFamily="18" charset="2"/>
              </a:rPr>
              <a:t>  </a:t>
            </a:r>
            <a:r>
              <a:rPr lang="en-US" sz="1600" b="1" dirty="0">
                <a:solidFill>
                  <a:srgbClr val="FF0000"/>
                </a:solidFill>
              </a:rPr>
              <a:t>Cu (</a:t>
            </a:r>
            <a:r>
              <a:rPr lang="en-US" sz="1600" b="1" i="1" dirty="0">
                <a:solidFill>
                  <a:srgbClr val="FF0000"/>
                </a:solidFill>
              </a:rPr>
              <a:t>s</a:t>
            </a:r>
            <a:r>
              <a:rPr lang="en-US" sz="1600" b="1" dirty="0">
                <a:solidFill>
                  <a:srgbClr val="FF0000"/>
                </a:solidFill>
              </a:rPr>
              <a:t>) + H</a:t>
            </a:r>
            <a:r>
              <a:rPr lang="en-US" sz="1600" b="1" baseline="-25000" dirty="0">
                <a:solidFill>
                  <a:srgbClr val="FF0000"/>
                </a:solidFill>
              </a:rPr>
              <a:t>2</a:t>
            </a:r>
            <a:r>
              <a:rPr lang="en-US" sz="1600" b="1" dirty="0">
                <a:solidFill>
                  <a:srgbClr val="FF0000"/>
                </a:solidFill>
              </a:rPr>
              <a:t>O (</a:t>
            </a:r>
            <a:r>
              <a:rPr lang="en-US" sz="1600" b="1" i="1" dirty="0">
                <a:solidFill>
                  <a:srgbClr val="FF0000"/>
                </a:solidFill>
              </a:rPr>
              <a:t>l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03842" y="328710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oxidation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88520" y="408579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reduction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6586455" y="3307622"/>
            <a:ext cx="1873977" cy="841458"/>
            <a:chOff x="835712" y="7101408"/>
            <a:chExt cx="3052212" cy="1224136"/>
          </a:xfrm>
        </p:grpSpPr>
        <p:sp>
          <p:nvSpPr>
            <p:cNvPr id="12" name="Arc 11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 flipV="1">
            <a:off x="5752001" y="3575564"/>
            <a:ext cx="1916343" cy="933556"/>
            <a:chOff x="835712" y="7101408"/>
            <a:chExt cx="3052212" cy="1224136"/>
          </a:xfrm>
        </p:grpSpPr>
        <p:sp>
          <p:nvSpPr>
            <p:cNvPr id="15" name="Arc 14"/>
            <p:cNvSpPr/>
            <p:nvPr/>
          </p:nvSpPr>
          <p:spPr>
            <a:xfrm>
              <a:off x="835712" y="7101408"/>
              <a:ext cx="3052212" cy="1224136"/>
            </a:xfrm>
            <a:prstGeom prst="arc">
              <a:avLst>
                <a:gd name="adj1" fmla="val 16200000"/>
                <a:gd name="adj2" fmla="val 21538687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c 15"/>
            <p:cNvSpPr/>
            <p:nvPr/>
          </p:nvSpPr>
          <p:spPr>
            <a:xfrm flipH="1">
              <a:off x="860884" y="7101408"/>
              <a:ext cx="3027040" cy="1224136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3082717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509200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620713" indent="-620713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1073150" algn="l"/>
                <a:tab pos="8523288" algn="r"/>
              </a:tabLst>
            </a:pPr>
            <a:r>
              <a:rPr lang="en-US" sz="4400" dirty="0" smtClean="0"/>
              <a:t>Which substances </a:t>
            </a:r>
            <a:r>
              <a:rPr lang="en-US" sz="4400" dirty="0"/>
              <a:t>in these equations undergo oxidation and which undergo </a:t>
            </a:r>
            <a:r>
              <a:rPr lang="en-US" sz="4400" dirty="0" smtClean="0"/>
              <a:t>reduction?</a:t>
            </a:r>
            <a:br>
              <a:rPr lang="en-US" sz="4400" dirty="0" smtClean="0"/>
            </a:br>
            <a:r>
              <a:rPr lang="en-US" sz="4400" dirty="0" err="1" smtClean="0"/>
              <a:t>i</a:t>
            </a:r>
            <a:r>
              <a:rPr lang="en-US" sz="4400" dirty="0" smtClean="0"/>
              <a:t> 	CH</a:t>
            </a:r>
            <a:r>
              <a:rPr lang="en-US" sz="4400" baseline="-25000" dirty="0" smtClean="0"/>
              <a:t>4</a:t>
            </a:r>
            <a:r>
              <a:rPr lang="en-US" sz="4400" dirty="0" smtClean="0"/>
              <a:t> + 3O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</a:t>
            </a:r>
            <a:r>
              <a:rPr lang="en-US" sz="4400" dirty="0" smtClean="0">
                <a:sym typeface="Wingdings 3" panose="05040102010807070707" pitchFamily="18" charset="2"/>
              </a:rPr>
              <a:t></a:t>
            </a:r>
            <a:r>
              <a:rPr lang="en-US" sz="4400" dirty="0" smtClean="0"/>
              <a:t> 2CO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</a:t>
            </a:r>
            <a:r>
              <a:rPr lang="en-US" sz="4400" dirty="0"/>
              <a:t>+ </a:t>
            </a:r>
            <a:r>
              <a:rPr lang="en-US" sz="4400" dirty="0" smtClean="0"/>
              <a:t>2H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	[2]</a:t>
            </a:r>
            <a:br>
              <a:rPr lang="en-US" sz="4400" dirty="0" smtClean="0"/>
            </a:br>
            <a:r>
              <a:rPr lang="en-US" sz="4400" dirty="0" smtClean="0"/>
              <a:t>ii	CS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+ 2H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</a:t>
            </a:r>
            <a:r>
              <a:rPr lang="en-US" sz="4400" dirty="0">
                <a:sym typeface="Wingdings 3" panose="05040102010807070707" pitchFamily="18" charset="2"/>
              </a:rPr>
              <a:t></a:t>
            </a:r>
            <a:r>
              <a:rPr lang="en-US" sz="4400" dirty="0"/>
              <a:t> </a:t>
            </a:r>
            <a:r>
              <a:rPr lang="en-US" sz="4400" dirty="0" smtClean="0"/>
              <a:t>2H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C	</a:t>
            </a:r>
            <a:br>
              <a:rPr lang="en-US" sz="4400" dirty="0" smtClean="0"/>
            </a:br>
            <a:r>
              <a:rPr lang="en-US" sz="4400" dirty="0" smtClean="0"/>
              <a:t>(Hint</a:t>
            </a:r>
            <a:r>
              <a:rPr lang="en-US" sz="4400" dirty="0"/>
              <a:t>: oxygen and sulfur are in the same Group</a:t>
            </a:r>
            <a:r>
              <a:rPr lang="en-US" sz="4400" dirty="0" smtClean="0"/>
              <a:t>)	[</a:t>
            </a:r>
            <a:r>
              <a:rPr lang="en-US" sz="4400" dirty="0"/>
              <a:t>2</a:t>
            </a:r>
            <a:r>
              <a:rPr lang="en-US" sz="4400" dirty="0" smtClean="0"/>
              <a:t>]</a:t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100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119675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5197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4622804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r>
              <a:rPr lang="en-US" sz="1930" dirty="0" smtClean="0"/>
              <a:t>Complete </a:t>
            </a:r>
            <a:r>
              <a:rPr lang="en-US" sz="1930" dirty="0"/>
              <a:t>these half-equations. Balance the charges by adding electrons. State whether oxidation or reduction has taken </a:t>
            </a:r>
            <a:r>
              <a:rPr lang="en-US" sz="1930" dirty="0" smtClean="0"/>
              <a:t>place.</a:t>
            </a:r>
            <a:br>
              <a:rPr lang="en-US" sz="1930" dirty="0" smtClean="0"/>
            </a:br>
            <a:r>
              <a:rPr lang="en-US" sz="1930" dirty="0" smtClean="0"/>
              <a:t>a</a:t>
            </a:r>
            <a:r>
              <a:rPr lang="en-US" sz="1930" dirty="0"/>
              <a:t>. Ca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</a:t>
            </a:r>
            <a:r>
              <a:rPr lang="en-US" sz="1930" dirty="0"/>
              <a:t>Ca</a:t>
            </a:r>
            <a:r>
              <a:rPr lang="en-US" sz="1930" baseline="30000" dirty="0"/>
              <a:t>2+</a:t>
            </a:r>
            <a:r>
              <a:rPr lang="en-US" sz="1930" dirty="0"/>
              <a:t> </a:t>
            </a:r>
            <a:r>
              <a:rPr lang="en-US" sz="1930" dirty="0" smtClean="0"/>
              <a:t>+ _________	Oxidation </a:t>
            </a:r>
            <a:r>
              <a:rPr lang="en-US" sz="1930" dirty="0"/>
              <a:t>or reduction</a:t>
            </a:r>
            <a:r>
              <a:rPr lang="en-US" sz="1930" dirty="0" smtClean="0"/>
              <a:t>? __________	[2]</a:t>
            </a:r>
            <a:br>
              <a:rPr lang="en-US" sz="1930" dirty="0" smtClean="0"/>
            </a:br>
            <a:r>
              <a:rPr lang="en-US" sz="1930" dirty="0" smtClean="0"/>
              <a:t>b</a:t>
            </a:r>
            <a:r>
              <a:rPr lang="en-US" sz="1930" dirty="0"/>
              <a:t>. Cl</a:t>
            </a:r>
            <a:r>
              <a:rPr lang="en-US" sz="1930" baseline="-25000" dirty="0"/>
              <a:t>2</a:t>
            </a:r>
            <a:r>
              <a:rPr lang="en-US" sz="1930" dirty="0"/>
              <a:t> + </a:t>
            </a:r>
            <a:r>
              <a:rPr lang="en-US" sz="1930" dirty="0" smtClean="0"/>
              <a:t>______ </a:t>
            </a:r>
            <a:r>
              <a:rPr lang="en-US" sz="2000" dirty="0" smtClean="0">
                <a:sym typeface="Wingdings 3" panose="05040102010807070707" pitchFamily="18" charset="2"/>
              </a:rPr>
              <a:t> </a:t>
            </a:r>
            <a:r>
              <a:rPr lang="en-US" sz="1930" dirty="0" smtClean="0"/>
              <a:t>______ Cl</a:t>
            </a:r>
            <a:r>
              <a:rPr lang="en-US" sz="1930" baseline="30000" dirty="0" smtClean="0"/>
              <a:t>-	</a:t>
            </a:r>
            <a:r>
              <a:rPr lang="en-US" sz="1930" dirty="0" smtClean="0"/>
              <a:t>Oxidation </a:t>
            </a:r>
            <a:r>
              <a:rPr lang="en-US" sz="1930" dirty="0"/>
              <a:t>or reduction? __________	[2</a:t>
            </a:r>
            <a:r>
              <a:rPr lang="en-US" sz="1930" dirty="0" smtClean="0"/>
              <a:t>]</a:t>
            </a:r>
            <a:br>
              <a:rPr lang="en-US" sz="1930" dirty="0" smtClean="0"/>
            </a:br>
            <a:r>
              <a:rPr lang="en-US" sz="1930" dirty="0" smtClean="0"/>
              <a:t>c</a:t>
            </a:r>
            <a:r>
              <a:rPr lang="en-US" sz="1930" dirty="0"/>
              <a:t>. Al</a:t>
            </a:r>
            <a:r>
              <a:rPr lang="en-US" sz="1930" baseline="30000" dirty="0"/>
              <a:t>3+</a:t>
            </a:r>
            <a:r>
              <a:rPr lang="en-US" sz="1930" dirty="0"/>
              <a:t> + </a:t>
            </a:r>
            <a:r>
              <a:rPr lang="en-US" sz="1930" dirty="0" smtClean="0"/>
              <a:t>_______ </a:t>
            </a:r>
            <a:r>
              <a:rPr lang="en-US" sz="2000" dirty="0" smtClean="0">
                <a:sym typeface="Wingdings 3" panose="05040102010807070707" pitchFamily="18" charset="2"/>
              </a:rPr>
              <a:t> ________</a:t>
            </a:r>
            <a:r>
              <a:rPr lang="en-US" sz="1930" dirty="0"/>
              <a:t>	Oxidation or reduction? __________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d</a:t>
            </a:r>
            <a:r>
              <a:rPr lang="en-US" sz="1930" dirty="0"/>
              <a:t>. Fe</a:t>
            </a:r>
            <a:r>
              <a:rPr lang="en-US" sz="1930" baseline="30000" dirty="0"/>
              <a:t>2+</a:t>
            </a:r>
            <a:r>
              <a:rPr lang="en-US" sz="1930" dirty="0"/>
              <a:t> </a:t>
            </a:r>
            <a:r>
              <a:rPr lang="en-US" sz="1930" dirty="0" smtClean="0"/>
              <a:t>_____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</a:t>
            </a:r>
            <a:r>
              <a:rPr lang="en-US" sz="1930" dirty="0"/>
              <a:t>Fe</a:t>
            </a:r>
            <a:r>
              <a:rPr lang="en-US" sz="1930" baseline="30000" dirty="0"/>
              <a:t>3+</a:t>
            </a:r>
            <a:r>
              <a:rPr lang="en-US" sz="1930" dirty="0"/>
              <a:t> + </a:t>
            </a:r>
            <a:r>
              <a:rPr lang="en-US" sz="1930" dirty="0" smtClean="0"/>
              <a:t>______</a:t>
            </a:r>
            <a:r>
              <a:rPr lang="en-US" sz="1930" dirty="0"/>
              <a:t>	Oxidation or reduction? __________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e</a:t>
            </a:r>
            <a:r>
              <a:rPr lang="en-US" sz="1930" dirty="0"/>
              <a:t>. 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</a:t>
            </a:r>
            <a:r>
              <a:rPr lang="en-US" sz="1930" dirty="0"/>
              <a:t>+ </a:t>
            </a:r>
            <a:r>
              <a:rPr lang="en-US" sz="1930" dirty="0" smtClean="0"/>
              <a:t>_______ </a:t>
            </a:r>
            <a:r>
              <a:rPr lang="en-US" sz="2000" dirty="0">
                <a:sym typeface="Wingdings 3" panose="05040102010807070707" pitchFamily="18" charset="2"/>
              </a:rPr>
              <a:t> </a:t>
            </a:r>
            <a:r>
              <a:rPr lang="en-US" sz="2000" dirty="0" smtClean="0">
                <a:sym typeface="Wingdings 3" panose="05040102010807070707" pitchFamily="18" charset="2"/>
              </a:rPr>
              <a:t>______ </a:t>
            </a:r>
            <a:r>
              <a:rPr lang="en-US" sz="1930" dirty="0" smtClean="0"/>
              <a:t>O</a:t>
            </a:r>
            <a:r>
              <a:rPr lang="en-US" sz="1930" baseline="30000" dirty="0" smtClean="0"/>
              <a:t>2-</a:t>
            </a:r>
            <a:r>
              <a:rPr lang="en-US" sz="1930" dirty="0"/>
              <a:t>	Oxidation or reduction? __________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f.  PH4</a:t>
            </a:r>
            <a:r>
              <a:rPr lang="en-US" sz="1930" baseline="30000" dirty="0"/>
              <a:t>+</a:t>
            </a:r>
            <a:r>
              <a:rPr lang="en-US" sz="1930" dirty="0"/>
              <a:t> + </a:t>
            </a:r>
            <a:r>
              <a:rPr lang="en-US" sz="1930" dirty="0" smtClean="0"/>
              <a:t>2e</a:t>
            </a:r>
            <a:r>
              <a:rPr lang="en-US" sz="1930" baseline="30000" dirty="0" smtClean="0"/>
              <a:t>-</a:t>
            </a:r>
            <a:r>
              <a:rPr lang="en-US" sz="1930" dirty="0" smtClean="0"/>
              <a:t> </a:t>
            </a:r>
            <a:r>
              <a:rPr lang="en-US" sz="2000" dirty="0">
                <a:sym typeface="Wingdings 3" panose="05040102010807070707" pitchFamily="18" charset="2"/>
              </a:rPr>
              <a:t> </a:t>
            </a:r>
            <a:r>
              <a:rPr lang="en-US" sz="2000" dirty="0" smtClean="0">
                <a:sym typeface="Wingdings 3" panose="05040102010807070707" pitchFamily="18" charset="2"/>
              </a:rPr>
              <a:t>_______</a:t>
            </a:r>
            <a:r>
              <a:rPr lang="en-US" sz="1930" dirty="0"/>
              <a:t>	Oxidation or reduction? __________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g</a:t>
            </a:r>
            <a:r>
              <a:rPr lang="en-US" sz="1930" dirty="0"/>
              <a:t>. </a:t>
            </a:r>
            <a:r>
              <a:rPr lang="en-US" sz="1930" dirty="0" smtClean="0"/>
              <a:t>_____ Br</a:t>
            </a:r>
            <a:r>
              <a:rPr lang="en-US" sz="1930" baseline="30000" dirty="0" smtClean="0"/>
              <a:t> </a:t>
            </a:r>
            <a:r>
              <a:rPr lang="en-US" sz="2000" dirty="0">
                <a:sym typeface="Wingdings 3" panose="05040102010807070707" pitchFamily="18" charset="2"/>
              </a:rPr>
              <a:t> </a:t>
            </a:r>
            <a:r>
              <a:rPr lang="en-US" sz="1930" dirty="0" smtClean="0"/>
              <a:t>____ + _______	Oxidation </a:t>
            </a:r>
            <a:r>
              <a:rPr lang="en-US" sz="1930" dirty="0"/>
              <a:t>or reduction? __________	[2</a:t>
            </a:r>
            <a:r>
              <a:rPr lang="en-US" sz="1930" dirty="0" smtClean="0"/>
              <a:t>]</a:t>
            </a: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1881188" algn="l"/>
                <a:tab pos="3313113" algn="l"/>
                <a:tab pos="4210050" algn="l"/>
                <a:tab pos="4848225" algn="l"/>
                <a:tab pos="8435975" algn="r"/>
              </a:tabLst>
            </a:pPr>
            <a:r>
              <a:rPr lang="en-US" sz="1930" dirty="0"/>
              <a:t>Write down the formulae of the ions present in each of these </a:t>
            </a:r>
            <a:r>
              <a:rPr lang="en-US" sz="1930" dirty="0" smtClean="0"/>
              <a:t>compounds.</a:t>
            </a:r>
            <a:br>
              <a:rPr lang="en-US" sz="1930" dirty="0" smtClean="0"/>
            </a:br>
            <a:r>
              <a:rPr lang="en-US" sz="1930" dirty="0" smtClean="0"/>
              <a:t>a</a:t>
            </a:r>
            <a:r>
              <a:rPr lang="en-US" sz="1930" dirty="0"/>
              <a:t>. </a:t>
            </a:r>
            <a:r>
              <a:rPr lang="en-US" sz="1930" dirty="0" err="1" smtClean="0"/>
              <a:t>NaOH</a:t>
            </a:r>
            <a:r>
              <a:rPr lang="en-US" sz="1930" dirty="0" smtClean="0"/>
              <a:t>	______ and ______	[1]	b. MgCI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_____ </a:t>
            </a:r>
            <a:r>
              <a:rPr lang="en-US" sz="1930" dirty="0"/>
              <a:t>and ______	[</a:t>
            </a:r>
            <a:r>
              <a:rPr lang="en-US" sz="1930" dirty="0" smtClean="0"/>
              <a:t>1]</a:t>
            </a:r>
            <a:br>
              <a:rPr lang="en-US" sz="1930" dirty="0" smtClean="0"/>
            </a:br>
            <a:r>
              <a:rPr lang="en-US" sz="1930" dirty="0" smtClean="0"/>
              <a:t>c</a:t>
            </a:r>
            <a:r>
              <a:rPr lang="en-US" sz="1930" dirty="0"/>
              <a:t>. </a:t>
            </a:r>
            <a:r>
              <a:rPr lang="en-US" sz="1930" dirty="0" smtClean="0"/>
              <a:t>Ba(NO</a:t>
            </a:r>
            <a:r>
              <a:rPr lang="en-US" sz="1930" baseline="-25000" dirty="0" smtClean="0"/>
              <a:t>3</a:t>
            </a:r>
            <a:r>
              <a:rPr lang="en-US" sz="1930" dirty="0" smtClean="0"/>
              <a:t>)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 ______ </a:t>
            </a:r>
            <a:r>
              <a:rPr lang="en-US" sz="1930" dirty="0"/>
              <a:t>and ______	[</a:t>
            </a:r>
            <a:r>
              <a:rPr lang="en-US" sz="1930" dirty="0" smtClean="0"/>
              <a:t>1]	d</a:t>
            </a:r>
            <a:r>
              <a:rPr lang="en-US" sz="1930" dirty="0"/>
              <a:t>. </a:t>
            </a:r>
            <a:r>
              <a:rPr lang="en-US" sz="1930" dirty="0" smtClean="0"/>
              <a:t>CuSO</a:t>
            </a:r>
            <a:r>
              <a:rPr lang="en-US" sz="1930" baseline="-25000" dirty="0" smtClean="0"/>
              <a:t>4</a:t>
            </a:r>
            <a:r>
              <a:rPr lang="en-US" sz="1930" dirty="0" smtClean="0"/>
              <a:t> </a:t>
            </a:r>
            <a:r>
              <a:rPr lang="en-US" sz="1930" dirty="0"/>
              <a:t>______ and ______	[</a:t>
            </a:r>
            <a:r>
              <a:rPr lang="en-US" sz="1930" dirty="0" smtClean="0"/>
              <a:t>1]</a:t>
            </a:r>
            <a:br>
              <a:rPr lang="en-US" sz="1930" dirty="0" smtClean="0"/>
            </a:br>
            <a:r>
              <a:rPr lang="en-US" sz="1930" dirty="0" smtClean="0"/>
              <a:t>e</a:t>
            </a:r>
            <a:r>
              <a:rPr lang="en-US" sz="1930" dirty="0"/>
              <a:t>. </a:t>
            </a:r>
            <a:r>
              <a:rPr lang="en-US" sz="1930" dirty="0" smtClean="0"/>
              <a:t>Al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3</a:t>
            </a:r>
            <a:r>
              <a:rPr lang="en-US" sz="1930" dirty="0" smtClean="0"/>
              <a:t>        ______ </a:t>
            </a:r>
            <a:r>
              <a:rPr lang="en-US" sz="1930" dirty="0"/>
              <a:t>and ______	[</a:t>
            </a:r>
            <a:r>
              <a:rPr lang="en-US" sz="1930" dirty="0" smtClean="0"/>
              <a:t>1]	f. Fe(OH)</a:t>
            </a:r>
            <a:r>
              <a:rPr lang="en-US" sz="1930" baseline="-25000" dirty="0" smtClean="0"/>
              <a:t>2 </a:t>
            </a:r>
            <a:r>
              <a:rPr lang="en-US" sz="1930" dirty="0"/>
              <a:t>______ and ______	[1</a:t>
            </a:r>
            <a:r>
              <a:rPr lang="en-US" sz="1930" dirty="0" smtClean="0"/>
              <a:t>]</a:t>
            </a:r>
          </a:p>
          <a:p>
            <a:pPr>
              <a:buClr>
                <a:srgbClr val="C00000"/>
              </a:buClr>
              <a:tabLst>
                <a:tab pos="809625" algn="l"/>
                <a:tab pos="1881188" algn="l"/>
                <a:tab pos="3313113" algn="l"/>
                <a:tab pos="4210050" algn="l"/>
                <a:tab pos="4848225" algn="l"/>
                <a:tab pos="8435975" algn="r"/>
              </a:tabLst>
            </a:pPr>
            <a:endParaRPr lang="en-US" sz="1930" baseline="-25000" dirty="0"/>
          </a:p>
          <a:p>
            <a:pPr>
              <a:buClr>
                <a:srgbClr val="C00000"/>
              </a:buClr>
              <a:tabLst>
                <a:tab pos="809625" algn="l"/>
                <a:tab pos="1881188" algn="l"/>
                <a:tab pos="3313113" algn="l"/>
                <a:tab pos="4210050" algn="l"/>
                <a:tab pos="4848225" algn="l"/>
                <a:tab pos="8435975" algn="r"/>
              </a:tabLst>
            </a:pPr>
            <a:endParaRPr lang="en-US" sz="1930" baseline="-25000" dirty="0" smtClean="0"/>
          </a:p>
          <a:p>
            <a:pPr>
              <a:buClr>
                <a:srgbClr val="C00000"/>
              </a:buClr>
              <a:tabLst>
                <a:tab pos="809625" algn="l"/>
                <a:tab pos="1881188" algn="l"/>
                <a:tab pos="3313113" algn="l"/>
                <a:tab pos="4210050" algn="l"/>
                <a:tab pos="4848225" algn="l"/>
                <a:tab pos="8435975" algn="r"/>
              </a:tabLst>
            </a:pPr>
            <a:endParaRPr lang="en-US" sz="193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37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119675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7408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492273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3863975" algn="l"/>
                <a:tab pos="5918200" algn="l"/>
                <a:tab pos="8435975" algn="r"/>
              </a:tabLst>
            </a:pPr>
            <a:r>
              <a:rPr lang="en-US" sz="1930" dirty="0" smtClean="0"/>
              <a:t>Write </a:t>
            </a:r>
            <a:r>
              <a:rPr lang="en-US" sz="1930" dirty="0"/>
              <a:t>ionic equations for these reactions. In each case, cancel the spectator </a:t>
            </a:r>
            <a:r>
              <a:rPr lang="en-US" sz="1930" dirty="0" smtClean="0"/>
              <a:t>ions. Where </a:t>
            </a:r>
            <a:r>
              <a:rPr lang="en-US" sz="1930" dirty="0"/>
              <a:t>a solid or liquid is formed do not separate into ions. The first one has been partly done for </a:t>
            </a:r>
            <a:r>
              <a:rPr lang="en-US" sz="1930" dirty="0" smtClean="0"/>
              <a:t>you.</a:t>
            </a:r>
            <a:br>
              <a:rPr lang="en-US" sz="1930" dirty="0" smtClean="0"/>
            </a:br>
            <a:r>
              <a:rPr lang="en-US" sz="1930" b="1" dirty="0" smtClean="0"/>
              <a:t>a</a:t>
            </a:r>
            <a:r>
              <a:rPr lang="en-US" sz="1930" b="1" dirty="0"/>
              <a:t>.</a:t>
            </a:r>
            <a:r>
              <a:rPr lang="en-US" sz="1930" dirty="0"/>
              <a:t> </a:t>
            </a:r>
            <a:r>
              <a:rPr lang="en-US" sz="1930" dirty="0" smtClean="0"/>
              <a:t>	</a:t>
            </a:r>
            <a:r>
              <a:rPr lang="en-US" sz="1930" b="1" dirty="0" smtClean="0">
                <a:solidFill>
                  <a:srgbClr val="FF0000"/>
                </a:solidFill>
              </a:rPr>
              <a:t>CuCI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+ 2NaOH(</a:t>
            </a:r>
            <a:r>
              <a:rPr lang="en-US" sz="1930" b="1" baseline="-25000" dirty="0" err="1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1930" b="1" dirty="0" smtClean="0">
                <a:solidFill>
                  <a:srgbClr val="FF0000"/>
                </a:solidFill>
              </a:rPr>
              <a:t> Cu(OH)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>
                <a:solidFill>
                  <a:srgbClr val="FF0000"/>
                </a:solidFill>
              </a:rPr>
              <a:t>s</a:t>
            </a:r>
            <a:r>
              <a:rPr lang="en-US" sz="1930" b="1" dirty="0">
                <a:solidFill>
                  <a:srgbClr val="FF0000"/>
                </a:solidFill>
              </a:rPr>
              <a:t>) + </a:t>
            </a:r>
            <a:r>
              <a:rPr lang="en-US" sz="1930" b="1" dirty="0" smtClean="0">
                <a:solidFill>
                  <a:srgbClr val="FF0000"/>
                </a:solidFill>
              </a:rPr>
              <a:t>2NaCI (</a:t>
            </a:r>
            <a:r>
              <a:rPr lang="en-US" sz="1930" b="1" i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 smtClean="0">
                <a:solidFill>
                  <a:srgbClr val="FF0000"/>
                </a:solidFill>
              </a:rPr>
              <a:t>)</a:t>
            </a:r>
            <a:br>
              <a:rPr lang="en-US" sz="1930" b="1" dirty="0" smtClean="0">
                <a:solidFill>
                  <a:srgbClr val="FF0000"/>
                </a:solidFill>
              </a:rPr>
            </a:br>
            <a:r>
              <a:rPr lang="en-US" sz="1930" b="1" dirty="0" smtClean="0">
                <a:solidFill>
                  <a:srgbClr val="FF0000"/>
                </a:solidFill>
              </a:rPr>
              <a:t/>
            </a:r>
            <a:br>
              <a:rPr lang="en-US" sz="1930" b="1" dirty="0" smtClean="0">
                <a:solidFill>
                  <a:srgbClr val="FF0000"/>
                </a:solidFill>
              </a:rPr>
            </a:br>
            <a:r>
              <a:rPr lang="en-US" sz="1930" dirty="0" smtClean="0"/>
              <a:t>ions  ________ + ________	2Na</a:t>
            </a:r>
            <a:r>
              <a:rPr lang="en-US" sz="1930" baseline="30000" dirty="0"/>
              <a:t>+</a:t>
            </a:r>
            <a:r>
              <a:rPr lang="en-US" sz="1930" dirty="0"/>
              <a:t> + </a:t>
            </a:r>
            <a:r>
              <a:rPr lang="en-US" sz="1930" dirty="0" smtClean="0"/>
              <a:t>2OH</a:t>
            </a:r>
            <a:r>
              <a:rPr lang="en-US" sz="1930" baseline="30000" dirty="0" smtClean="0"/>
              <a:t>-</a:t>
            </a:r>
            <a:r>
              <a:rPr lang="en-US" sz="1930" dirty="0" smtClean="0"/>
              <a:t>	2Na</a:t>
            </a:r>
            <a:r>
              <a:rPr lang="en-US" sz="1930" baseline="30000" dirty="0"/>
              <a:t>+</a:t>
            </a:r>
            <a:r>
              <a:rPr lang="en-US" sz="1930" dirty="0"/>
              <a:t> + </a:t>
            </a:r>
            <a:r>
              <a:rPr lang="en-US" sz="1930" dirty="0" smtClean="0"/>
              <a:t>2 _______	[2]</a:t>
            </a:r>
            <a:br>
              <a:rPr lang="en-US" sz="1930" dirty="0" smtClean="0"/>
            </a:br>
            <a:r>
              <a:rPr lang="en-US" sz="1930" dirty="0" smtClean="0"/>
              <a:t>cancel  </a:t>
            </a:r>
            <a:r>
              <a:rPr lang="en-US" sz="1930" dirty="0"/>
              <a:t>________ + ________	</a:t>
            </a:r>
            <a:r>
              <a:rPr lang="en-US" sz="1930" dirty="0" smtClean="0"/>
              <a:t>2Na</a:t>
            </a:r>
            <a:r>
              <a:rPr lang="en-US" sz="1930" baseline="30000" dirty="0"/>
              <a:t>+</a:t>
            </a:r>
            <a:r>
              <a:rPr lang="en-US" sz="1930" dirty="0"/>
              <a:t> + </a:t>
            </a:r>
            <a:r>
              <a:rPr lang="en-US" sz="1930" dirty="0" smtClean="0"/>
              <a:t>2OH</a:t>
            </a:r>
            <a:r>
              <a:rPr lang="en-US" sz="1930" baseline="30000" dirty="0" smtClean="0"/>
              <a:t>-	</a:t>
            </a:r>
            <a:r>
              <a:rPr lang="en-US" sz="1930" dirty="0" smtClean="0"/>
              <a:t>2Na</a:t>
            </a:r>
            <a:r>
              <a:rPr lang="en-US" sz="1930" baseline="30000" dirty="0"/>
              <a:t>+</a:t>
            </a:r>
            <a:r>
              <a:rPr lang="en-US" sz="1930" dirty="0"/>
              <a:t> + </a:t>
            </a:r>
            <a:r>
              <a:rPr lang="en-US" sz="1930" dirty="0" smtClean="0"/>
              <a:t>2 _______	[1]</a:t>
            </a:r>
            <a:br>
              <a:rPr lang="en-US" sz="1930" dirty="0" smtClean="0"/>
            </a:br>
            <a:r>
              <a:rPr lang="en-US" sz="1930" dirty="0" smtClean="0"/>
              <a:t>equation              Cu</a:t>
            </a:r>
            <a:r>
              <a:rPr lang="en-US" sz="1930" baseline="30000" dirty="0" smtClean="0"/>
              <a:t>2+</a:t>
            </a:r>
            <a:r>
              <a:rPr lang="en-US" sz="1930" dirty="0" smtClean="0"/>
              <a:t> (</a:t>
            </a:r>
            <a:r>
              <a:rPr lang="en-US" sz="1930" i="1" dirty="0" err="1"/>
              <a:t>aq</a:t>
            </a:r>
            <a:r>
              <a:rPr lang="en-US" sz="1930" dirty="0"/>
              <a:t>) + </a:t>
            </a:r>
            <a:r>
              <a:rPr lang="en-US" sz="1930" dirty="0" smtClean="0"/>
              <a:t> __________ (</a:t>
            </a:r>
            <a:r>
              <a:rPr lang="en-US" sz="1930" i="1" dirty="0" err="1"/>
              <a:t>aq</a:t>
            </a:r>
            <a:r>
              <a:rPr lang="en-US" sz="1930" dirty="0"/>
              <a:t>) </a:t>
            </a:r>
            <a:r>
              <a:rPr lang="en-US" sz="2000" dirty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___________ (</a:t>
            </a:r>
            <a:r>
              <a:rPr lang="en-US" sz="1930" i="1" dirty="0"/>
              <a:t>s</a:t>
            </a:r>
            <a:r>
              <a:rPr lang="en-US" sz="1930" dirty="0" smtClean="0"/>
              <a:t>)	[1]</a:t>
            </a:r>
            <a:br>
              <a:rPr lang="en-US" sz="1930" dirty="0" smtClean="0"/>
            </a:br>
            <a:r>
              <a:rPr lang="en-US" sz="1930" dirty="0" smtClean="0"/>
              <a:t/>
            </a:r>
            <a:br>
              <a:rPr lang="en-US" sz="1930" dirty="0" smtClean="0"/>
            </a:br>
            <a:r>
              <a:rPr lang="en-US" sz="1930" b="1" dirty="0" smtClean="0"/>
              <a:t>b.</a:t>
            </a:r>
            <a:r>
              <a:rPr lang="en-US" sz="1930" dirty="0" smtClean="0"/>
              <a:t>  </a:t>
            </a:r>
            <a:r>
              <a:rPr lang="en-US" sz="1930" b="1" dirty="0" smtClean="0">
                <a:solidFill>
                  <a:srgbClr val="FF0000"/>
                </a:solidFill>
              </a:rPr>
              <a:t>BaCI2(</a:t>
            </a:r>
            <a:r>
              <a:rPr lang="en-US" sz="1930" b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 smtClean="0">
                <a:solidFill>
                  <a:srgbClr val="FF0000"/>
                </a:solidFill>
              </a:rPr>
              <a:t>) + MgSO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4</a:t>
            </a:r>
            <a:r>
              <a:rPr lang="en-US" sz="1930" b="1" dirty="0" smtClean="0">
                <a:solidFill>
                  <a:srgbClr val="FF0000"/>
                </a:solidFill>
              </a:rPr>
              <a:t> (</a:t>
            </a:r>
            <a:r>
              <a:rPr lang="en-US" sz="1930" b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</a:t>
            </a:r>
            <a:r>
              <a:rPr lang="en-US" sz="2000" b="1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 </a:t>
            </a:r>
            <a:r>
              <a:rPr lang="en-US" sz="1930" b="1" dirty="0" smtClean="0">
                <a:solidFill>
                  <a:srgbClr val="FF0000"/>
                </a:solidFill>
              </a:rPr>
              <a:t>BaSO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4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smtClean="0">
                <a:solidFill>
                  <a:srgbClr val="FF0000"/>
                </a:solidFill>
              </a:rPr>
              <a:t>s</a:t>
            </a:r>
            <a:r>
              <a:rPr lang="en-US" sz="1930" b="1" dirty="0">
                <a:solidFill>
                  <a:srgbClr val="FF0000"/>
                </a:solidFill>
              </a:rPr>
              <a:t>) + </a:t>
            </a:r>
            <a:r>
              <a:rPr lang="en-US" sz="1930" b="1" dirty="0" smtClean="0">
                <a:solidFill>
                  <a:srgbClr val="FF0000"/>
                </a:solidFill>
              </a:rPr>
              <a:t>MgCI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 smtClean="0">
                <a:solidFill>
                  <a:srgbClr val="FF0000"/>
                </a:solidFill>
              </a:rPr>
              <a:t>)</a:t>
            </a:r>
            <a:br>
              <a:rPr lang="en-US" sz="1930" b="1" dirty="0" smtClean="0">
                <a:solidFill>
                  <a:srgbClr val="FF0000"/>
                </a:solidFill>
              </a:rPr>
            </a:br>
            <a:r>
              <a:rPr lang="en-US" sz="1930" b="1" dirty="0" smtClean="0">
                <a:solidFill>
                  <a:srgbClr val="FF0000"/>
                </a:solidFill>
              </a:rPr>
              <a:t/>
            </a:r>
            <a:br>
              <a:rPr lang="en-US" sz="1930" b="1" dirty="0" smtClean="0">
                <a:solidFill>
                  <a:srgbClr val="FF0000"/>
                </a:solidFill>
              </a:rPr>
            </a:br>
            <a:r>
              <a:rPr lang="en-US" sz="1930" dirty="0" smtClean="0"/>
              <a:t>ions ______ + _______   _______ + ______	</a:t>
            </a:r>
            <a:r>
              <a:rPr lang="en-US" sz="1930" dirty="0"/>
              <a:t> _______ + </a:t>
            </a:r>
            <a:r>
              <a:rPr lang="en-US" sz="1930" dirty="0" smtClean="0"/>
              <a:t>______	[2]</a:t>
            </a:r>
            <a:br>
              <a:rPr lang="en-US" sz="1930" dirty="0" smtClean="0"/>
            </a:br>
            <a:r>
              <a:rPr lang="en-US" sz="1930" dirty="0" smtClean="0"/>
              <a:t>cancel </a:t>
            </a:r>
            <a:r>
              <a:rPr lang="en-US" sz="1930" dirty="0"/>
              <a:t>______ + _______   _______ + ______	 _______ + 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Equation ________________________________________________	[1]</a:t>
            </a:r>
          </a:p>
          <a:p>
            <a:pPr>
              <a:buClr>
                <a:srgbClr val="C00000"/>
              </a:buClr>
              <a:tabLst>
                <a:tab pos="809625" algn="l"/>
                <a:tab pos="3863975" algn="l"/>
                <a:tab pos="5918200" algn="l"/>
                <a:tab pos="8435975" algn="r"/>
              </a:tabLst>
            </a:pPr>
            <a:r>
              <a:rPr lang="en-US" sz="1930" b="1" dirty="0" smtClean="0"/>
              <a:t>Extended</a:t>
            </a:r>
            <a:endParaRPr lang="en-US" sz="1930" b="1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4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r>
              <a:rPr lang="en-US" sz="1930" dirty="0" smtClean="0"/>
              <a:t>Write </a:t>
            </a:r>
            <a:r>
              <a:rPr lang="en-US" sz="1930" dirty="0"/>
              <a:t>ionic equations for these </a:t>
            </a:r>
            <a:r>
              <a:rPr lang="en-US" sz="1930" dirty="0" smtClean="0"/>
              <a:t>reactions.</a:t>
            </a:r>
            <a:br>
              <a:rPr lang="en-US" sz="1930" dirty="0" smtClean="0"/>
            </a:br>
            <a:r>
              <a:rPr lang="en-US" sz="1930" dirty="0" smtClean="0"/>
              <a:t>a</a:t>
            </a:r>
            <a:r>
              <a:rPr lang="en-US" sz="1930" b="1" dirty="0">
                <a:solidFill>
                  <a:srgbClr val="FF0000"/>
                </a:solidFill>
              </a:rPr>
              <a:t>. </a:t>
            </a:r>
            <a:r>
              <a:rPr lang="en-US" sz="1930" b="1" dirty="0" err="1" smtClean="0">
                <a:solidFill>
                  <a:srgbClr val="FF0000"/>
                </a:solidFill>
              </a:rPr>
              <a:t>Pb</a:t>
            </a:r>
            <a:r>
              <a:rPr lang="en-US" sz="1930" b="1" dirty="0" smtClean="0">
                <a:solidFill>
                  <a:srgbClr val="FF0000"/>
                </a:solidFill>
              </a:rPr>
              <a:t>(NO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3</a:t>
            </a:r>
            <a:r>
              <a:rPr lang="en-US" sz="1930" b="1" dirty="0" smtClean="0">
                <a:solidFill>
                  <a:srgbClr val="FF0000"/>
                </a:solidFill>
              </a:rPr>
              <a:t>)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+ </a:t>
            </a:r>
            <a:r>
              <a:rPr lang="en-US" sz="1930" b="1" dirty="0" smtClean="0">
                <a:solidFill>
                  <a:srgbClr val="FF0000"/>
                </a:solidFill>
              </a:rPr>
              <a:t>2KCI (</a:t>
            </a:r>
            <a:r>
              <a:rPr lang="en-US" sz="1930" b="1" i="1" dirty="0" err="1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</a:t>
            </a:r>
            <a:r>
              <a:rPr lang="en-US" sz="1930" b="1" dirty="0" smtClean="0">
                <a:solidFill>
                  <a:srgbClr val="FF0000"/>
                </a:solidFill>
              </a:rPr>
              <a:t> PbCI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>
                <a:solidFill>
                  <a:srgbClr val="FF0000"/>
                </a:solidFill>
              </a:rPr>
              <a:t>s</a:t>
            </a:r>
            <a:r>
              <a:rPr lang="en-US" sz="1930" b="1" dirty="0">
                <a:solidFill>
                  <a:srgbClr val="FF0000"/>
                </a:solidFill>
              </a:rPr>
              <a:t>) + </a:t>
            </a:r>
            <a:r>
              <a:rPr lang="en-US" sz="1930" b="1" dirty="0" smtClean="0">
                <a:solidFill>
                  <a:srgbClr val="FF0000"/>
                </a:solidFill>
              </a:rPr>
              <a:t>2KNO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3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err="1" smtClean="0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</a:t>
            </a:r>
            <a:r>
              <a:rPr lang="en-US" sz="1930" dirty="0"/>
              <a:t>  </a:t>
            </a:r>
            <a:r>
              <a:rPr lang="en-US" sz="1930" dirty="0" smtClean="0"/>
              <a:t>                      [2]</a:t>
            </a:r>
            <a:br>
              <a:rPr lang="en-US" sz="1930" dirty="0" smtClean="0"/>
            </a:br>
            <a:r>
              <a:rPr lang="en-US" sz="1930" dirty="0" smtClean="0"/>
              <a:t>b</a:t>
            </a:r>
            <a:r>
              <a:rPr lang="en-US" sz="1930" dirty="0"/>
              <a:t>. </a:t>
            </a:r>
            <a:r>
              <a:rPr lang="en-US" sz="1930" b="1" dirty="0" smtClean="0">
                <a:solidFill>
                  <a:srgbClr val="FF0000"/>
                </a:solidFill>
              </a:rPr>
              <a:t>Cl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err="1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+ </a:t>
            </a:r>
            <a:r>
              <a:rPr lang="en-US" sz="1930" b="1" dirty="0" smtClean="0">
                <a:solidFill>
                  <a:srgbClr val="FF0000"/>
                </a:solidFill>
              </a:rPr>
              <a:t>2KI (</a:t>
            </a:r>
            <a:r>
              <a:rPr lang="en-US" sz="1930" b="1" i="1" dirty="0" err="1">
                <a:solidFill>
                  <a:srgbClr val="FF0000"/>
                </a:solidFill>
              </a:rPr>
              <a:t>aq</a:t>
            </a:r>
            <a:r>
              <a:rPr lang="en-US" sz="1930" b="1" dirty="0" smtClean="0">
                <a:solidFill>
                  <a:srgbClr val="FF0000"/>
                </a:solidFill>
              </a:rPr>
              <a:t>)</a:t>
            </a:r>
            <a:r>
              <a:rPr lang="en-US" sz="2000" b="1" dirty="0">
                <a:solidFill>
                  <a:srgbClr val="FF0000"/>
                </a:solidFill>
                <a:sym typeface="Wingdings 3" panose="05040102010807070707" pitchFamily="18" charset="2"/>
              </a:rPr>
              <a:t> </a:t>
            </a:r>
            <a:r>
              <a:rPr lang="en-US" sz="1930" b="1" dirty="0" smtClean="0">
                <a:solidFill>
                  <a:srgbClr val="FF0000"/>
                </a:solidFill>
              </a:rPr>
              <a:t> l</a:t>
            </a:r>
            <a:r>
              <a:rPr lang="en-US" sz="1930" b="1" baseline="-25000" dirty="0" smtClean="0">
                <a:solidFill>
                  <a:srgbClr val="FF0000"/>
                </a:solidFill>
              </a:rPr>
              <a:t>2 </a:t>
            </a:r>
            <a:r>
              <a:rPr lang="en-US" sz="1930" b="1" dirty="0" smtClean="0">
                <a:solidFill>
                  <a:srgbClr val="FF0000"/>
                </a:solidFill>
              </a:rPr>
              <a:t>(</a:t>
            </a:r>
            <a:r>
              <a:rPr lang="en-US" sz="1930" b="1" i="1" dirty="0" err="1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 + </a:t>
            </a:r>
            <a:r>
              <a:rPr lang="en-US" sz="1930" b="1" dirty="0" smtClean="0">
                <a:solidFill>
                  <a:srgbClr val="FF0000"/>
                </a:solidFill>
              </a:rPr>
              <a:t>2KCl (</a:t>
            </a:r>
            <a:r>
              <a:rPr lang="en-US" sz="1930" b="1" i="1" dirty="0" err="1">
                <a:solidFill>
                  <a:srgbClr val="FF0000"/>
                </a:solidFill>
              </a:rPr>
              <a:t>aq</a:t>
            </a:r>
            <a:r>
              <a:rPr lang="en-US" sz="1930" b="1" dirty="0">
                <a:solidFill>
                  <a:srgbClr val="FF0000"/>
                </a:solidFill>
              </a:rPr>
              <a:t>)</a:t>
            </a:r>
            <a:r>
              <a:rPr lang="en-US" sz="1930" dirty="0"/>
              <a:t>  </a:t>
            </a:r>
            <a:r>
              <a:rPr lang="en-US" sz="1930" dirty="0" smtClean="0"/>
              <a:t>                                     [</a:t>
            </a:r>
            <a:r>
              <a:rPr lang="en-US" sz="1930" dirty="0"/>
              <a:t>2]</a:t>
            </a:r>
            <a:endParaRPr lang="en-US" sz="193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37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119675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3930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7.3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520999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r>
              <a:rPr lang="en-US" sz="1930" dirty="0"/>
              <a:t>Complete these sentences about oxidation states using words from the </a:t>
            </a:r>
            <a:r>
              <a:rPr lang="en-US" sz="1930" dirty="0" smtClean="0"/>
              <a:t>list.</a:t>
            </a:r>
            <a:br>
              <a:rPr lang="en-US" sz="1930" dirty="0" smtClean="0"/>
            </a:br>
            <a:r>
              <a:rPr lang="en-US" sz="1930" b="1" dirty="0" smtClean="0"/>
              <a:t>Atoms    compound     electrons     number     shared     zero</a:t>
            </a:r>
            <a:br>
              <a:rPr lang="en-US" sz="1930" b="1" dirty="0" smtClean="0"/>
            </a:br>
            <a:r>
              <a:rPr lang="en-US" sz="1930" dirty="0" smtClean="0"/>
              <a:t>Oxidation </a:t>
            </a:r>
            <a:r>
              <a:rPr lang="en-US" sz="1930" dirty="0"/>
              <a:t>state (</a:t>
            </a:r>
            <a:r>
              <a:rPr lang="en-US" sz="1930" dirty="0" smtClean="0"/>
              <a:t>oxidation ______________) </a:t>
            </a:r>
            <a:r>
              <a:rPr lang="en-US" sz="1930" dirty="0"/>
              <a:t>tells us how </a:t>
            </a:r>
            <a:r>
              <a:rPr lang="en-US" sz="1930" dirty="0" smtClean="0"/>
              <a:t>many ______________ each </a:t>
            </a:r>
            <a:r>
              <a:rPr lang="en-US" sz="1930" dirty="0"/>
              <a:t>atom of an element has </a:t>
            </a:r>
            <a:r>
              <a:rPr lang="en-US" sz="1930" dirty="0" smtClean="0"/>
              <a:t>gained, lost</a:t>
            </a:r>
            <a:r>
              <a:rPr lang="en-US" sz="1930" dirty="0"/>
              <a:t>, </a:t>
            </a:r>
            <a:r>
              <a:rPr lang="en-US" sz="1930" dirty="0" smtClean="0"/>
              <a:t>or ______________ when </a:t>
            </a:r>
            <a:r>
              <a:rPr lang="en-US" sz="1930" dirty="0"/>
              <a:t>forming </a:t>
            </a:r>
            <a:r>
              <a:rPr lang="en-US" sz="1930" dirty="0" smtClean="0"/>
              <a:t>a ______________. The </a:t>
            </a:r>
            <a:r>
              <a:rPr lang="en-US" sz="1930" dirty="0"/>
              <a:t>oxidation state </a:t>
            </a:r>
            <a:r>
              <a:rPr lang="en-US" sz="1930" dirty="0" smtClean="0"/>
              <a:t>of __________________ of </a:t>
            </a:r>
            <a:r>
              <a:rPr lang="en-US" sz="1930" dirty="0"/>
              <a:t>an </a:t>
            </a:r>
            <a:r>
              <a:rPr lang="en-US" sz="1930" dirty="0" smtClean="0"/>
              <a:t>uncombined element is _____________	[</a:t>
            </a:r>
            <a:r>
              <a:rPr lang="en-US" sz="1930" dirty="0"/>
              <a:t>6]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1431925" algn="l"/>
                <a:tab pos="2519363" algn="l"/>
                <a:tab pos="3140075" algn="l"/>
                <a:tab pos="5554663" algn="l"/>
                <a:tab pos="6003925" algn="l"/>
                <a:tab pos="8435975" algn="r"/>
              </a:tabLst>
            </a:pPr>
            <a:r>
              <a:rPr lang="en-US" sz="1930" dirty="0" smtClean="0"/>
              <a:t>Use the oxidation states (oxidation numbers) in the list to deduce the oxidation states of the atoms or ions which are underlined.</a:t>
            </a:r>
            <a:br>
              <a:rPr lang="en-US" sz="1930" dirty="0" smtClean="0"/>
            </a:br>
            <a:r>
              <a:rPr lang="en-US" sz="1930" dirty="0" smtClean="0"/>
              <a:t>Group I ions and hydrogen in most simple compounds: +1</a:t>
            </a:r>
            <a:br>
              <a:rPr lang="en-US" sz="1930" dirty="0" smtClean="0"/>
            </a:br>
            <a:r>
              <a:rPr lang="en-US" sz="1930" dirty="0" smtClean="0"/>
              <a:t>Group II ions in compounds: +2</a:t>
            </a:r>
            <a:br>
              <a:rPr lang="en-US" sz="1930" dirty="0" smtClean="0"/>
            </a:br>
            <a:r>
              <a:rPr lang="en-US" sz="1930" dirty="0" smtClean="0"/>
              <a:t>Most Group III atoms or ions in compounds: +3</a:t>
            </a:r>
            <a:br>
              <a:rPr lang="en-US" sz="1930" dirty="0" smtClean="0"/>
            </a:br>
            <a:r>
              <a:rPr lang="en-US" sz="1930" dirty="0" smtClean="0"/>
              <a:t>Oxygen atoms or ions in compounds: -2 (except in peroxides where it is -1) Group VII atoms or ions in compounds not containing oxygen: -1</a:t>
            </a:r>
            <a:br>
              <a:rPr lang="en-US" sz="1930" dirty="0" smtClean="0"/>
            </a:br>
            <a:r>
              <a:rPr lang="en-US" sz="1930" b="1" dirty="0" smtClean="0"/>
              <a:t>a</a:t>
            </a:r>
            <a:r>
              <a:rPr lang="en-US" sz="1930" dirty="0" smtClean="0"/>
              <a:t> </a:t>
            </a:r>
            <a:r>
              <a:rPr lang="en-US" sz="1930" dirty="0" err="1" smtClean="0"/>
              <a:t>FeO</a:t>
            </a:r>
            <a:r>
              <a:rPr lang="en-US" sz="1930" dirty="0" smtClean="0"/>
              <a:t> ________	[1]	</a:t>
            </a:r>
            <a:r>
              <a:rPr lang="en-US" sz="1930" b="1" dirty="0" smtClean="0"/>
              <a:t>b</a:t>
            </a:r>
            <a:r>
              <a:rPr lang="en-US" sz="1930" dirty="0" smtClean="0"/>
              <a:t>. </a:t>
            </a:r>
            <a:r>
              <a:rPr lang="en-US" sz="1930" dirty="0" err="1" smtClean="0"/>
              <a:t>MnO</a:t>
            </a:r>
            <a:r>
              <a:rPr lang="en-US" sz="1930" dirty="0" smtClean="0"/>
              <a:t>  _________	[1]	</a:t>
            </a:r>
            <a:r>
              <a:rPr lang="en-US" sz="1930" b="1" dirty="0" smtClean="0"/>
              <a:t>c.</a:t>
            </a:r>
            <a:r>
              <a:rPr lang="en-US" sz="1930" dirty="0" smtClean="0"/>
              <a:t> Na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S _________	[1]</a:t>
            </a:r>
          </a:p>
          <a:p>
            <a:pPr marL="449263">
              <a:buClr>
                <a:srgbClr val="C00000"/>
              </a:buClr>
              <a:tabLst>
                <a:tab pos="1431925" algn="l"/>
                <a:tab pos="2519363" algn="l"/>
                <a:tab pos="3140075" algn="l"/>
                <a:tab pos="4037013" algn="l"/>
                <a:tab pos="5554663" algn="l"/>
                <a:tab pos="6003925" algn="l"/>
                <a:tab pos="8435975" algn="r"/>
              </a:tabLst>
            </a:pPr>
            <a:r>
              <a:rPr lang="en-US" sz="1930" b="1" dirty="0" smtClean="0"/>
              <a:t>d</a:t>
            </a:r>
            <a:r>
              <a:rPr lang="en-US" sz="1930" dirty="0" smtClean="0"/>
              <a:t> </a:t>
            </a:r>
            <a:r>
              <a:rPr lang="en-US" sz="1930" dirty="0" err="1" smtClean="0"/>
              <a:t>FeCI</a:t>
            </a:r>
            <a:r>
              <a:rPr lang="en-US" sz="1930" dirty="0" smtClean="0"/>
              <a:t>  _______	[1]	</a:t>
            </a:r>
            <a:r>
              <a:rPr lang="en-US" sz="1930" b="1" dirty="0" smtClean="0"/>
              <a:t>e.</a:t>
            </a:r>
            <a:r>
              <a:rPr lang="en-US" sz="1930" dirty="0" smtClean="0"/>
              <a:t> 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  _________	[1]	</a:t>
            </a:r>
            <a:r>
              <a:rPr lang="en-US" sz="1930" b="1" dirty="0" smtClean="0"/>
              <a:t>f.</a:t>
            </a:r>
            <a:r>
              <a:rPr lang="en-US" sz="1930" dirty="0" smtClean="0"/>
              <a:t> </a:t>
            </a:r>
            <a:r>
              <a:rPr lang="en-US" sz="1930" dirty="0" err="1" smtClean="0"/>
              <a:t>GeCI</a:t>
            </a:r>
            <a:r>
              <a:rPr lang="en-US" sz="1930" dirty="0" smtClean="0"/>
              <a:t> _________	[1]</a:t>
            </a:r>
            <a:br>
              <a:rPr lang="en-US" sz="1930" dirty="0" smtClean="0"/>
            </a:br>
            <a:r>
              <a:rPr lang="en-US" sz="1930" b="1" dirty="0" smtClean="0"/>
              <a:t>g</a:t>
            </a:r>
            <a:r>
              <a:rPr lang="en-US" sz="1930" dirty="0" smtClean="0"/>
              <a:t>. B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3</a:t>
            </a:r>
            <a:r>
              <a:rPr lang="en-US" sz="1930" dirty="0" smtClean="0"/>
              <a:t> ________	[1]	</a:t>
            </a:r>
            <a:r>
              <a:rPr lang="en-US" sz="1930" b="1" dirty="0" smtClean="0"/>
              <a:t>h</a:t>
            </a:r>
            <a:r>
              <a:rPr lang="en-US" sz="1930" b="1" dirty="0"/>
              <a:t>.</a:t>
            </a:r>
            <a:r>
              <a:rPr lang="en-US" sz="1930" dirty="0"/>
              <a:t> </a:t>
            </a:r>
            <a:r>
              <a:rPr lang="en-US" sz="1930" dirty="0" smtClean="0"/>
              <a:t>Cu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 _________	[</a:t>
            </a:r>
            <a:r>
              <a:rPr lang="en-US" sz="1930" dirty="0"/>
              <a:t>1</a:t>
            </a:r>
            <a:r>
              <a:rPr lang="en-US" sz="1930" dirty="0" smtClean="0"/>
              <a:t>]	</a:t>
            </a:r>
            <a:r>
              <a:rPr lang="en-US" sz="1930" b="1" dirty="0" err="1" smtClean="0"/>
              <a:t>i</a:t>
            </a:r>
            <a:r>
              <a:rPr lang="en-US" sz="1930" dirty="0"/>
              <a:t>. </a:t>
            </a:r>
            <a:r>
              <a:rPr lang="en-US" sz="1930" dirty="0" smtClean="0"/>
              <a:t>So</a:t>
            </a:r>
            <a:r>
              <a:rPr lang="en-US" sz="1930" baseline="-25000" dirty="0" smtClean="0"/>
              <a:t>3</a:t>
            </a:r>
            <a:r>
              <a:rPr lang="en-US" sz="1930" dirty="0" smtClean="0"/>
              <a:t> __________	[1]</a:t>
            </a:r>
            <a:br>
              <a:rPr lang="en-US" sz="193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930" dirty="0" smtClean="0"/>
              <a:t/>
            </a:r>
            <a:br>
              <a:rPr lang="en-US" sz="1930" dirty="0" smtClean="0"/>
            </a:br>
            <a:endParaRPr lang="en-US" sz="10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38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155679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018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7.3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053178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 startAt="3"/>
              <a:tabLst>
                <a:tab pos="809625" algn="l"/>
                <a:tab pos="3863975" algn="l"/>
                <a:tab pos="5918200" algn="l"/>
                <a:tab pos="8435975" algn="r"/>
              </a:tabLst>
            </a:pPr>
            <a:r>
              <a:rPr lang="en-US" sz="1930" dirty="0" smtClean="0"/>
              <a:t>Write </a:t>
            </a:r>
            <a:r>
              <a:rPr lang="en-US" sz="1930" dirty="0"/>
              <a:t>the oxidation states (oxidation numbers) in the spaces underneath the underlined elements and suggest </a:t>
            </a:r>
            <a:r>
              <a:rPr lang="en-US" sz="1930" dirty="0" smtClean="0"/>
              <a:t>whether </a:t>
            </a:r>
            <a:r>
              <a:rPr lang="en-US" sz="1930" dirty="0"/>
              <a:t>the underlined atoms or ions have undergone oxidation or reduction in each of the following equations.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 startAt="3"/>
              <a:tabLst>
                <a:tab pos="1431925" algn="l"/>
                <a:tab pos="1881188" algn="l"/>
                <a:tab pos="2519363" algn="l"/>
                <a:tab pos="3140075" algn="l"/>
                <a:tab pos="4313238" algn="l"/>
                <a:tab pos="5918200" algn="l"/>
                <a:tab pos="8435975" algn="r"/>
              </a:tabLst>
            </a:pPr>
            <a:r>
              <a:rPr lang="en-US" sz="1930" b="1" dirty="0"/>
              <a:t>a</a:t>
            </a:r>
            <a:r>
              <a:rPr lang="en-US" sz="1930" dirty="0"/>
              <a:t>. 4Fe </a:t>
            </a:r>
            <a:r>
              <a:rPr lang="en-US" sz="1930" dirty="0" smtClean="0"/>
              <a:t> 	+ 	3O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	</a:t>
            </a:r>
            <a:r>
              <a:rPr lang="en-US" sz="2000" dirty="0" smtClean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	2Fe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3</a:t>
            </a:r>
            <a:r>
              <a:rPr lang="en-US" sz="1930" dirty="0" smtClean="0"/>
              <a:t/>
            </a:r>
            <a:br>
              <a:rPr lang="en-US" sz="1930" dirty="0" smtClean="0"/>
            </a:br>
            <a:r>
              <a:rPr lang="en-US" sz="1930" dirty="0" smtClean="0"/>
              <a:t>______ 		                   _______	Oxidation </a:t>
            </a:r>
            <a:r>
              <a:rPr lang="en-US" sz="1930" dirty="0"/>
              <a:t>or reduction? </a:t>
            </a:r>
            <a:r>
              <a:rPr lang="en-US" sz="1930" dirty="0" smtClean="0"/>
              <a:t>________</a:t>
            </a:r>
            <a:r>
              <a:rPr lang="en-US" sz="1930" dirty="0"/>
              <a:t>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b</a:t>
            </a:r>
            <a:r>
              <a:rPr lang="en-US" sz="1930" dirty="0"/>
              <a:t>. C </a:t>
            </a:r>
            <a:r>
              <a:rPr lang="en-US" sz="1930" dirty="0" smtClean="0"/>
              <a:t>	+ 	O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 	</a:t>
            </a:r>
            <a:r>
              <a:rPr lang="en-US" sz="2000" dirty="0" smtClean="0">
                <a:sym typeface="Wingdings 3" panose="05040102010807070707" pitchFamily="18" charset="2"/>
              </a:rPr>
              <a:t></a:t>
            </a:r>
            <a:r>
              <a:rPr lang="en-US" sz="1930" dirty="0" smtClean="0"/>
              <a:t> 	CO</a:t>
            </a:r>
            <a:r>
              <a:rPr lang="en-US" sz="1930" baseline="-25000" dirty="0" smtClean="0"/>
              <a:t>2</a:t>
            </a:r>
            <a:br>
              <a:rPr lang="en-US" sz="1930" baseline="-25000" dirty="0" smtClean="0"/>
            </a:br>
            <a:r>
              <a:rPr lang="en-US" sz="1930" dirty="0" smtClean="0"/>
              <a:t>______ </a:t>
            </a:r>
            <a:r>
              <a:rPr lang="en-US" sz="1930" dirty="0"/>
              <a:t>		                   _______	Oxidation or reduction? 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c</a:t>
            </a:r>
            <a:r>
              <a:rPr lang="en-US" sz="1930" dirty="0"/>
              <a:t>. </a:t>
            </a:r>
            <a:r>
              <a:rPr lang="en-US" sz="1930" dirty="0" err="1"/>
              <a:t>PbO</a:t>
            </a:r>
            <a:r>
              <a:rPr lang="en-US" sz="1930" dirty="0"/>
              <a:t> </a:t>
            </a:r>
            <a:r>
              <a:rPr lang="en-US" sz="1930" dirty="0" smtClean="0"/>
              <a:t>	+ 	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	</a:t>
            </a:r>
            <a:r>
              <a:rPr lang="en-US" sz="2000" dirty="0" smtClean="0">
                <a:sym typeface="Wingdings 3" panose="05040102010807070707" pitchFamily="18" charset="2"/>
              </a:rPr>
              <a:t> </a:t>
            </a:r>
            <a:r>
              <a:rPr lang="en-US" sz="1930" dirty="0" smtClean="0"/>
              <a:t>	</a:t>
            </a:r>
            <a:r>
              <a:rPr lang="en-US" sz="1930" dirty="0" err="1" smtClean="0"/>
              <a:t>Pb</a:t>
            </a:r>
            <a:r>
              <a:rPr lang="en-US" sz="1930" dirty="0" smtClean="0"/>
              <a:t>  +  H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</a:t>
            </a:r>
            <a:br>
              <a:rPr lang="en-US" sz="1930" dirty="0" smtClean="0"/>
            </a:br>
            <a:r>
              <a:rPr lang="en-US" sz="1930" dirty="0" smtClean="0"/>
              <a:t>______ </a:t>
            </a:r>
            <a:r>
              <a:rPr lang="en-US" sz="1930" dirty="0"/>
              <a:t>		                   _______	Oxidation or reduction? 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d</a:t>
            </a:r>
            <a:r>
              <a:rPr lang="en-US" sz="1930" dirty="0"/>
              <a:t>. Cl2 </a:t>
            </a:r>
            <a:r>
              <a:rPr lang="en-US" sz="1930" dirty="0" smtClean="0"/>
              <a:t>	+ 	2KBr 	</a:t>
            </a:r>
            <a:r>
              <a:rPr lang="en-US" sz="2000" dirty="0">
                <a:sym typeface="Wingdings 3" panose="05040102010807070707" pitchFamily="18" charset="2"/>
              </a:rPr>
              <a:t> </a:t>
            </a:r>
            <a:r>
              <a:rPr lang="en-US" sz="1930" dirty="0" smtClean="0"/>
              <a:t> 	Br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</a:t>
            </a:r>
            <a:r>
              <a:rPr lang="en-US" sz="1930" dirty="0"/>
              <a:t>+ </a:t>
            </a:r>
            <a:r>
              <a:rPr lang="en-US" sz="1930" dirty="0" smtClean="0"/>
              <a:t>2KCl</a:t>
            </a:r>
            <a:br>
              <a:rPr lang="en-US" sz="1930" dirty="0" smtClean="0"/>
            </a:br>
            <a:r>
              <a:rPr lang="en-US" sz="1930" dirty="0" smtClean="0"/>
              <a:t>______ </a:t>
            </a:r>
            <a:r>
              <a:rPr lang="en-US" sz="1930" dirty="0"/>
              <a:t>		                   _______	Oxidation or reduction? ________	[</a:t>
            </a:r>
            <a:r>
              <a:rPr lang="en-US" sz="1930" dirty="0" smtClean="0"/>
              <a:t>2]</a:t>
            </a:r>
            <a:br>
              <a:rPr lang="en-US" sz="1930" dirty="0" smtClean="0"/>
            </a:br>
            <a:r>
              <a:rPr lang="en-US" sz="1930" dirty="0" smtClean="0"/>
              <a:t>e</a:t>
            </a:r>
            <a:r>
              <a:rPr lang="en-US" sz="1930" dirty="0"/>
              <a:t>. 2P </a:t>
            </a:r>
            <a:r>
              <a:rPr lang="en-US" sz="1930" dirty="0" smtClean="0"/>
              <a:t>	+ 	3CI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 	</a:t>
            </a:r>
            <a:r>
              <a:rPr lang="en-US" sz="2000" dirty="0">
                <a:sym typeface="Wingdings 3" panose="05040102010807070707" pitchFamily="18" charset="2"/>
              </a:rPr>
              <a:t>  </a:t>
            </a:r>
            <a:r>
              <a:rPr lang="en-US" sz="1930" dirty="0" smtClean="0"/>
              <a:t>	2PCI</a:t>
            </a:r>
            <a:r>
              <a:rPr lang="en-US" sz="1930" baseline="-25000" dirty="0" smtClean="0"/>
              <a:t>3</a:t>
            </a:r>
            <a:br>
              <a:rPr lang="en-US" sz="1930" baseline="-25000" dirty="0" smtClean="0"/>
            </a:br>
            <a:r>
              <a:rPr lang="en-US" sz="1930" dirty="0" smtClean="0"/>
              <a:t>______ </a:t>
            </a:r>
            <a:r>
              <a:rPr lang="en-US" sz="1930" dirty="0"/>
              <a:t>		                   _______	Oxidation or reduction? ________	[2]</a:t>
            </a:r>
          </a:p>
          <a:p>
            <a:pPr>
              <a:buClr>
                <a:srgbClr val="C00000"/>
              </a:buClr>
              <a:tabLst>
                <a:tab pos="809625" algn="l"/>
                <a:tab pos="3863975" algn="l"/>
                <a:tab pos="5918200" algn="l"/>
                <a:tab pos="8435975" algn="r"/>
              </a:tabLst>
            </a:pPr>
            <a:r>
              <a:rPr lang="en-US" sz="1930" b="1" dirty="0" smtClean="0"/>
              <a:t>Extension</a:t>
            </a:r>
            <a:endParaRPr lang="en-US" sz="1930" b="1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4"/>
              <a:tabLst>
                <a:tab pos="809625" algn="l"/>
                <a:tab pos="1966913" algn="l"/>
                <a:tab pos="3589338" algn="l"/>
                <a:tab pos="4657725" algn="l"/>
                <a:tab pos="5918200" algn="l"/>
                <a:tab pos="8435975" algn="r"/>
              </a:tabLst>
            </a:pPr>
            <a:r>
              <a:rPr lang="en-US" sz="1930" dirty="0"/>
              <a:t>4. Deduce the oxidation states of the underlined </a:t>
            </a:r>
            <a:r>
              <a:rPr lang="en-US" sz="1930" dirty="0" smtClean="0"/>
              <a:t>atoms.</a:t>
            </a:r>
            <a:br>
              <a:rPr lang="en-US" sz="1930" dirty="0" smtClean="0"/>
            </a:br>
            <a:r>
              <a:rPr lang="en-US" sz="1930" dirty="0" smtClean="0"/>
              <a:t>a</a:t>
            </a:r>
            <a:r>
              <a:rPr lang="en-US" sz="1930" dirty="0"/>
              <a:t>. </a:t>
            </a:r>
            <a:r>
              <a:rPr lang="en-US" sz="1930" dirty="0" smtClean="0"/>
              <a:t>KMnO</a:t>
            </a:r>
            <a:r>
              <a:rPr lang="en-US" sz="1930" baseline="-25000" dirty="0" smtClean="0"/>
              <a:t>4</a:t>
            </a:r>
            <a:r>
              <a:rPr lang="en-US" sz="1930" dirty="0" smtClean="0"/>
              <a:t> 	b</a:t>
            </a:r>
            <a:r>
              <a:rPr lang="en-US" sz="1930" dirty="0"/>
              <a:t>. </a:t>
            </a:r>
            <a:r>
              <a:rPr lang="en-US" sz="1930" dirty="0" smtClean="0"/>
              <a:t>MgSO</a:t>
            </a:r>
            <a:r>
              <a:rPr lang="en-US" sz="1930" baseline="-25000" dirty="0" smtClean="0"/>
              <a:t>4</a:t>
            </a:r>
            <a:r>
              <a:rPr lang="en-US" sz="1930" dirty="0" smtClean="0"/>
              <a:t> 	c</a:t>
            </a:r>
            <a:r>
              <a:rPr lang="en-US" sz="1930" dirty="0"/>
              <a:t>. </a:t>
            </a:r>
            <a:r>
              <a:rPr lang="en-US" sz="1930" dirty="0" smtClean="0"/>
              <a:t>NO</a:t>
            </a:r>
            <a:r>
              <a:rPr lang="en-US" sz="1930" baseline="-25000" dirty="0" smtClean="0"/>
              <a:t>2</a:t>
            </a:r>
            <a:r>
              <a:rPr lang="en-US" sz="1930" baseline="30000" dirty="0" smtClean="0"/>
              <a:t>-</a:t>
            </a:r>
            <a:r>
              <a:rPr lang="en-US" sz="1930" dirty="0" smtClean="0"/>
              <a:t> 	d</a:t>
            </a:r>
            <a:r>
              <a:rPr lang="en-US" sz="1930" dirty="0"/>
              <a:t>. </a:t>
            </a:r>
            <a:r>
              <a:rPr lang="en-US" sz="1930" dirty="0" smtClean="0"/>
              <a:t>SO</a:t>
            </a:r>
            <a:r>
              <a:rPr lang="en-US" sz="1930" baseline="-25000" dirty="0" smtClean="0"/>
              <a:t>3</a:t>
            </a:r>
            <a:r>
              <a:rPr lang="en-US" sz="1930" baseline="30000" dirty="0" smtClean="0"/>
              <a:t>2-</a:t>
            </a:r>
            <a:r>
              <a:rPr lang="en-US" sz="1930" dirty="0" smtClean="0"/>
              <a:t> 	e</a:t>
            </a:r>
            <a:r>
              <a:rPr lang="en-US" sz="1930" dirty="0"/>
              <a:t>. </a:t>
            </a:r>
            <a:r>
              <a:rPr lang="en-US" sz="1930" dirty="0" smtClean="0"/>
              <a:t>P</a:t>
            </a:r>
            <a:r>
              <a:rPr lang="en-US" sz="1930" baseline="-25000" dirty="0" smtClean="0"/>
              <a:t>2</a:t>
            </a:r>
            <a:r>
              <a:rPr lang="en-US" sz="1930" dirty="0" smtClean="0"/>
              <a:t>O</a:t>
            </a:r>
            <a:r>
              <a:rPr lang="en-US" sz="1930" baseline="-25000" dirty="0" smtClean="0"/>
              <a:t>5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 startAt="4"/>
              <a:tabLst>
                <a:tab pos="809625" algn="l"/>
                <a:tab pos="1966913" algn="l"/>
                <a:tab pos="3589338" algn="l"/>
                <a:tab pos="4657725" algn="l"/>
                <a:tab pos="5918200" algn="l"/>
                <a:tab pos="8435975" algn="r"/>
              </a:tabLst>
            </a:pPr>
            <a:endParaRPr lang="en-US" sz="193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37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316416" y="4941168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11270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7.4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151667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r>
              <a:rPr lang="en-US" sz="1930" dirty="0"/>
              <a:t>The phrases below are about </a:t>
            </a:r>
            <a:r>
              <a:rPr lang="en-US" sz="1930" dirty="0" err="1"/>
              <a:t>oxidising</a:t>
            </a:r>
            <a:r>
              <a:rPr lang="en-US" sz="1930" dirty="0"/>
              <a:t> and reducing </a:t>
            </a:r>
            <a:r>
              <a:rPr lang="en-US" sz="1930" dirty="0" smtClean="0"/>
              <a:t>agents. Link </a:t>
            </a:r>
            <a:r>
              <a:rPr lang="en-US" sz="1930" dirty="0"/>
              <a:t>the beginnings A to D on the left with the endings 1 to 4 on the right</a:t>
            </a:r>
            <a:r>
              <a:rPr lang="en-US" sz="1930" dirty="0" smtClean="0"/>
              <a:t>.	[2]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0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39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2348880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67544" y="1988840"/>
            <a:ext cx="32403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An oxidising agent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2793833"/>
            <a:ext cx="3240360" cy="923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 The oxidation state of an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oxidising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agent.......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0911" y="4078384"/>
            <a:ext cx="3240360" cy="638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C: A reducing agent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7544" y="5229200"/>
            <a:ext cx="32403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oxidation state of a reducing agent.......</a:t>
            </a:r>
            <a:r>
              <a:rPr lang="en-I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32040" y="1988840"/>
            <a:ext cx="3240360" cy="7200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.......increases during a redox reaction.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32040" y="2996952"/>
            <a:ext cx="3240360" cy="7611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.......is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oxidised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 a redox reaction.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25407" y="4077072"/>
            <a:ext cx="3240360" cy="7907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.......is reduced during a redox reaction.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32040" y="5229200"/>
            <a:ext cx="3240360" cy="8640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.......decreases during a redox reaction.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717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7.4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5448671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r>
              <a:rPr lang="en-US" sz="1930" dirty="0"/>
              <a:t>The boxes show phrases describing the use of potassium </a:t>
            </a:r>
            <a:r>
              <a:rPr lang="en-US" sz="1930" dirty="0" smtClean="0"/>
              <a:t>manganite (</a:t>
            </a:r>
            <a:r>
              <a:rPr lang="en-US" sz="1930" dirty="0" err="1" smtClean="0"/>
              <a:t>VlI</a:t>
            </a:r>
            <a:r>
              <a:rPr lang="en-US" sz="1930" dirty="0" smtClean="0"/>
              <a:t>) </a:t>
            </a:r>
            <a:r>
              <a:rPr lang="en-US" sz="1930" dirty="0"/>
              <a:t>and potassium iodide in redox reactions. Make these phrases into two sentences describing the use of these two </a:t>
            </a:r>
            <a:r>
              <a:rPr lang="en-US" sz="1930" dirty="0" smtClean="0"/>
              <a:t>reagents	[2]</a:t>
            </a: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930" dirty="0" smtClean="0"/>
          </a:p>
          <a:p>
            <a:pPr marL="449263">
              <a:buClr>
                <a:srgbClr val="C00000"/>
              </a:buClr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r>
              <a:rPr lang="en-US" sz="1930" dirty="0" smtClean="0"/>
              <a:t>Acidified </a:t>
            </a:r>
            <a:r>
              <a:rPr lang="en-US" sz="1930" dirty="0"/>
              <a:t>potassium </a:t>
            </a:r>
            <a:r>
              <a:rPr lang="en-US" sz="1930" dirty="0" smtClean="0"/>
              <a:t>manganite (</a:t>
            </a:r>
            <a:r>
              <a:rPr lang="en-US" sz="1930" dirty="0"/>
              <a:t>VII) </a:t>
            </a:r>
            <a:r>
              <a:rPr lang="en-US" sz="1930" dirty="0" smtClean="0"/>
              <a:t>is _____________________________</a:t>
            </a:r>
            <a:br>
              <a:rPr lang="en-US" sz="1930" dirty="0" smtClean="0"/>
            </a:br>
            <a:r>
              <a:rPr lang="en-US" sz="1930" dirty="0" smtClean="0"/>
              <a:t>________________________________________________________	[2]</a:t>
            </a:r>
            <a:endParaRPr lang="en-US" sz="1930" dirty="0"/>
          </a:p>
          <a:p>
            <a:pPr marL="449263">
              <a:buClr>
                <a:srgbClr val="C00000"/>
              </a:buClr>
              <a:tabLst>
                <a:tab pos="809625" algn="l"/>
                <a:tab pos="8435975" algn="r"/>
              </a:tabLst>
            </a:pPr>
            <a:r>
              <a:rPr lang="en-US" sz="1930" dirty="0"/>
              <a:t>Acidified potassium iodide </a:t>
            </a:r>
            <a:r>
              <a:rPr lang="en-US" sz="1930" dirty="0" smtClean="0"/>
              <a:t>is ___________________________________</a:t>
            </a:r>
            <a:br>
              <a:rPr lang="en-US" sz="1930" dirty="0" smtClean="0"/>
            </a:br>
            <a:r>
              <a:rPr lang="en-US" sz="1930" dirty="0" smtClean="0"/>
              <a:t>_______________________________________________________ [2]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 startAt="2"/>
              <a:tabLst>
                <a:tab pos="809625" algn="l"/>
                <a:tab pos="3140075" algn="l"/>
                <a:tab pos="4037013" algn="l"/>
                <a:tab pos="8435975" algn="r"/>
              </a:tabLst>
            </a:pPr>
            <a:endParaRPr lang="en-US" sz="10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39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2348880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67544" y="2132856"/>
            <a:ext cx="36724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.......an oxidising agent.........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2780929"/>
            <a:ext cx="3672408" cy="7825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.......in the presence of a reducing agent.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7544" y="3717032"/>
            <a:ext cx="3665775" cy="638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.......in the presence of an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oxidising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agent.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7543" y="4509120"/>
            <a:ext cx="3659141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.......to colourless.........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76056" y="2132856"/>
            <a:ext cx="3240360" cy="5040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.......to brown.........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69423" y="2780928"/>
            <a:ext cx="3246993" cy="7611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.......that turns from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colourless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69422" y="3717032"/>
            <a:ext cx="3246993" cy="7907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.......that turns from purple........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76056" y="4653136"/>
            <a:ext cx="3240360" cy="43204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.......a reducing agent.........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291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7704856" cy="625434"/>
          </a:xfrm>
        </p:spPr>
        <p:txBody>
          <a:bodyPr>
            <a:noAutofit/>
          </a:bodyPr>
          <a:lstStyle/>
          <a:p>
            <a:r>
              <a:rPr lang="en-IE" sz="4000" dirty="0" smtClean="0"/>
              <a:t>7.4 – Workbook Questions</a:t>
            </a:r>
            <a:endParaRPr lang="en-GB" sz="4000" b="1" dirty="0" smtClean="0"/>
          </a:p>
        </p:txBody>
      </p:sp>
      <p:sp>
        <p:nvSpPr>
          <p:cNvPr id="6" name="Rectangle 33"/>
          <p:cNvSpPr/>
          <p:nvPr/>
        </p:nvSpPr>
        <p:spPr>
          <a:xfrm>
            <a:off x="179512" y="1131713"/>
            <a:ext cx="8784976" cy="4893647"/>
          </a:xfrm>
          <a:custGeom>
            <a:avLst/>
            <a:gdLst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868847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661813 w 4868847"/>
              <a:gd name="connsiteY2" fmla="*/ 4832092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  <a:gd name="connsiteX0" fmla="*/ 0 w 4895913"/>
              <a:gd name="connsiteY0" fmla="*/ 0 h 4854685"/>
              <a:gd name="connsiteX1" fmla="*/ 4868847 w 4895913"/>
              <a:gd name="connsiteY1" fmla="*/ 0 h 4854685"/>
              <a:gd name="connsiteX2" fmla="*/ 4661813 w 4895913"/>
              <a:gd name="connsiteY2" fmla="*/ 4832092 h 4854685"/>
              <a:gd name="connsiteX3" fmla="*/ 0 w 4895913"/>
              <a:gd name="connsiteY3" fmla="*/ 4832092 h 4854685"/>
              <a:gd name="connsiteX4" fmla="*/ 0 w 4895913"/>
              <a:gd name="connsiteY4" fmla="*/ 0 h 4854685"/>
              <a:gd name="connsiteX0" fmla="*/ 0 w 4868847"/>
              <a:gd name="connsiteY0" fmla="*/ 0 h 4854685"/>
              <a:gd name="connsiteX1" fmla="*/ 4868847 w 4868847"/>
              <a:gd name="connsiteY1" fmla="*/ 0 h 4854685"/>
              <a:gd name="connsiteX2" fmla="*/ 4523790 w 4868847"/>
              <a:gd name="connsiteY2" fmla="*/ 4832092 h 4854685"/>
              <a:gd name="connsiteX3" fmla="*/ 0 w 4868847"/>
              <a:gd name="connsiteY3" fmla="*/ 4832092 h 4854685"/>
              <a:gd name="connsiteX4" fmla="*/ 0 w 4868847"/>
              <a:gd name="connsiteY4" fmla="*/ 0 h 4854685"/>
              <a:gd name="connsiteX0" fmla="*/ 0 w 4868847"/>
              <a:gd name="connsiteY0" fmla="*/ 0 h 4837534"/>
              <a:gd name="connsiteX1" fmla="*/ 4868847 w 4868847"/>
              <a:gd name="connsiteY1" fmla="*/ 0 h 4837534"/>
              <a:gd name="connsiteX2" fmla="*/ 4523790 w 4868847"/>
              <a:gd name="connsiteY2" fmla="*/ 4814839 h 4837534"/>
              <a:gd name="connsiteX3" fmla="*/ 0 w 4868847"/>
              <a:gd name="connsiteY3" fmla="*/ 4832092 h 4837534"/>
              <a:gd name="connsiteX4" fmla="*/ 0 w 4868847"/>
              <a:gd name="connsiteY4" fmla="*/ 0 h 4837534"/>
              <a:gd name="connsiteX0" fmla="*/ 0 w 4868847"/>
              <a:gd name="connsiteY0" fmla="*/ 0 h 4832092"/>
              <a:gd name="connsiteX1" fmla="*/ 4868847 w 4868847"/>
              <a:gd name="connsiteY1" fmla="*/ 0 h 4832092"/>
              <a:gd name="connsiteX2" fmla="*/ 4523790 w 4868847"/>
              <a:gd name="connsiteY2" fmla="*/ 4814839 h 4832092"/>
              <a:gd name="connsiteX3" fmla="*/ 0 w 4868847"/>
              <a:gd name="connsiteY3" fmla="*/ 4832092 h 4832092"/>
              <a:gd name="connsiteX4" fmla="*/ 0 w 4868847"/>
              <a:gd name="connsiteY4" fmla="*/ 0 h 4832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8847" h="4832092">
                <a:moveTo>
                  <a:pt x="0" y="0"/>
                </a:moveTo>
                <a:lnTo>
                  <a:pt x="4868847" y="0"/>
                </a:lnTo>
                <a:cubicBezTo>
                  <a:pt x="4799836" y="1610697"/>
                  <a:pt x="4989617" y="4722391"/>
                  <a:pt x="4523790" y="4814839"/>
                </a:cubicBezTo>
                <a:lnTo>
                  <a:pt x="0" y="4832092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+mj-lt"/>
              <a:buAutoNum type="arabicPeriod" startAt="3"/>
              <a:tabLst>
                <a:tab pos="811213" algn="l"/>
                <a:tab pos="1622425" algn="l"/>
                <a:tab pos="2155825" algn="l"/>
                <a:tab pos="2967038" algn="l"/>
                <a:tab pos="3675063" algn="l"/>
                <a:tab pos="4486275" algn="l"/>
                <a:tab pos="5021263" algn="l"/>
                <a:tab pos="8435975" algn="r"/>
              </a:tabLst>
            </a:pPr>
            <a:r>
              <a:rPr lang="en-US" sz="2400" dirty="0" smtClean="0"/>
              <a:t>Identify </a:t>
            </a:r>
            <a:r>
              <a:rPr lang="en-US" sz="2400" dirty="0"/>
              <a:t>the </a:t>
            </a:r>
            <a:r>
              <a:rPr lang="en-US" sz="2400" dirty="0" err="1"/>
              <a:t>oxidising</a:t>
            </a:r>
            <a:r>
              <a:rPr lang="en-US" sz="2400" dirty="0"/>
              <a:t> and reducing agents in these </a:t>
            </a:r>
            <a:r>
              <a:rPr lang="en-US" sz="2400" dirty="0" smtClean="0"/>
              <a:t>equations. </a:t>
            </a:r>
            <a:br>
              <a:rPr lang="en-US" sz="2400" dirty="0" smtClean="0"/>
            </a:br>
            <a:r>
              <a:rPr lang="en-US" sz="2400" dirty="0" smtClean="0"/>
              <a:t>Underline </a:t>
            </a:r>
            <a:r>
              <a:rPr lang="en-US" sz="2400" dirty="0"/>
              <a:t>the reducing agent and put a ring around the </a:t>
            </a:r>
            <a:r>
              <a:rPr lang="en-US" sz="2400" dirty="0" err="1"/>
              <a:t>oxidising</a:t>
            </a:r>
            <a:r>
              <a:rPr lang="en-US" sz="2400" dirty="0"/>
              <a:t> </a:t>
            </a:r>
            <a:r>
              <a:rPr lang="en-US" sz="2400" dirty="0" smtClean="0"/>
              <a:t>agent.</a:t>
            </a:r>
            <a:br>
              <a:rPr lang="en-US" sz="2400" dirty="0" smtClean="0"/>
            </a:br>
            <a:r>
              <a:rPr lang="en-US" sz="2400" dirty="0" smtClean="0"/>
              <a:t>a.	2Mg	+ 	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	</a:t>
            </a:r>
            <a:r>
              <a:rPr lang="en-US" sz="2800" dirty="0">
                <a:sym typeface="Wingdings 3" panose="05040102010807070707" pitchFamily="18" charset="2"/>
              </a:rPr>
              <a:t> </a:t>
            </a:r>
            <a:r>
              <a:rPr lang="en-US" sz="2800" dirty="0" smtClean="0">
                <a:sym typeface="Wingdings 3" panose="05040102010807070707" pitchFamily="18" charset="2"/>
              </a:rPr>
              <a:t>	</a:t>
            </a:r>
            <a:r>
              <a:rPr lang="en-US" sz="2400" dirty="0" smtClean="0"/>
              <a:t>2MgO			[1]</a:t>
            </a:r>
            <a:br>
              <a:rPr lang="en-US" sz="2400" dirty="0" smtClean="0"/>
            </a:br>
            <a:r>
              <a:rPr lang="en-US" sz="2400" dirty="0" smtClean="0"/>
              <a:t>b.	</a:t>
            </a:r>
            <a:r>
              <a:rPr lang="en-US" sz="2400" dirty="0" err="1" smtClean="0"/>
              <a:t>PbO</a:t>
            </a:r>
            <a:r>
              <a:rPr lang="en-US" sz="2400" dirty="0" smtClean="0"/>
              <a:t>	+ 	H2	</a:t>
            </a:r>
            <a:r>
              <a:rPr lang="en-US" sz="2800" dirty="0">
                <a:sym typeface="Wingdings 3" panose="05040102010807070707" pitchFamily="18" charset="2"/>
              </a:rPr>
              <a:t> </a:t>
            </a:r>
            <a:r>
              <a:rPr lang="en-US" sz="2800" dirty="0" smtClean="0">
                <a:sym typeface="Wingdings 3" panose="05040102010807070707" pitchFamily="18" charset="2"/>
              </a:rPr>
              <a:t>	</a:t>
            </a:r>
            <a:r>
              <a:rPr lang="en-US" sz="2400" dirty="0" err="1" smtClean="0"/>
              <a:t>Pb</a:t>
            </a:r>
            <a:r>
              <a:rPr lang="en-US" sz="2400" dirty="0" smtClean="0"/>
              <a:t>	+	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	[1]</a:t>
            </a:r>
            <a:br>
              <a:rPr lang="en-US" sz="2400" dirty="0" smtClean="0"/>
            </a:br>
            <a:r>
              <a:rPr lang="en-US" sz="2400" dirty="0" smtClean="0"/>
              <a:t>c.	2I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	+	Cl</a:t>
            </a:r>
            <a:r>
              <a:rPr lang="en-US" sz="2400" baseline="-25000" dirty="0" smtClean="0"/>
              <a:t>2	</a:t>
            </a:r>
            <a:r>
              <a:rPr lang="en-US" sz="2800" dirty="0">
                <a:sym typeface="Wingdings 3" panose="05040102010807070707" pitchFamily="18" charset="2"/>
              </a:rPr>
              <a:t> </a:t>
            </a:r>
            <a:r>
              <a:rPr lang="en-US" sz="2800" dirty="0" smtClean="0">
                <a:sym typeface="Wingdings 3" panose="05040102010807070707" pitchFamily="18" charset="2"/>
              </a:rPr>
              <a:t>	I</a:t>
            </a:r>
            <a:r>
              <a:rPr lang="en-US" sz="2800" baseline="-25000" dirty="0" smtClean="0">
                <a:sym typeface="Wingdings 3" panose="05040102010807070707" pitchFamily="18" charset="2"/>
              </a:rPr>
              <a:t>2	+	</a:t>
            </a:r>
            <a:r>
              <a:rPr lang="en-US" sz="2800" dirty="0" smtClean="0">
                <a:sym typeface="Wingdings 3" panose="05040102010807070707" pitchFamily="18" charset="2"/>
              </a:rPr>
              <a:t>2Cl</a:t>
            </a:r>
            <a:r>
              <a:rPr lang="en-US" sz="2800" baseline="30000" dirty="0" smtClean="0">
                <a:sym typeface="Wingdings 3" panose="05040102010807070707" pitchFamily="18" charset="2"/>
              </a:rPr>
              <a:t>-	</a:t>
            </a:r>
            <a:r>
              <a:rPr lang="en-US" sz="2400" dirty="0" smtClean="0"/>
              <a:t>[1]</a:t>
            </a:r>
            <a:br>
              <a:rPr lang="en-US" sz="2400" dirty="0" smtClean="0"/>
            </a:br>
            <a:r>
              <a:rPr lang="en-US" sz="2400" dirty="0" smtClean="0"/>
              <a:t>d.	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r>
              <a:rPr lang="en-US" sz="2400" baseline="-25000" dirty="0" smtClean="0"/>
              <a:t>2	</a:t>
            </a:r>
            <a:r>
              <a:rPr lang="en-US" sz="2400" dirty="0" smtClean="0"/>
              <a:t>+	2I</a:t>
            </a:r>
            <a:r>
              <a:rPr lang="en-US" sz="2400" baseline="30000" dirty="0" smtClean="0"/>
              <a:t>-	</a:t>
            </a:r>
            <a:r>
              <a:rPr lang="en-US" sz="2800" dirty="0">
                <a:sym typeface="Wingdings 3" panose="05040102010807070707" pitchFamily="18" charset="2"/>
              </a:rPr>
              <a:t>  </a:t>
            </a:r>
            <a:r>
              <a:rPr lang="en-US" sz="2800" dirty="0" smtClean="0">
                <a:sym typeface="Wingdings 3" panose="05040102010807070707" pitchFamily="18" charset="2"/>
              </a:rPr>
              <a:t>	I</a:t>
            </a:r>
            <a:r>
              <a:rPr lang="en-US" sz="2800" baseline="-25000" dirty="0" smtClean="0">
                <a:sym typeface="Wingdings 3" panose="05040102010807070707" pitchFamily="18" charset="2"/>
              </a:rPr>
              <a:t>2</a:t>
            </a:r>
            <a:r>
              <a:rPr lang="en-US" sz="2800" dirty="0" smtClean="0">
                <a:sym typeface="Wingdings 3" panose="05040102010807070707" pitchFamily="18" charset="2"/>
              </a:rPr>
              <a:t>	+	</a:t>
            </a:r>
            <a:r>
              <a:rPr lang="en-US" sz="2400" dirty="0" smtClean="0"/>
              <a:t>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	[1]</a:t>
            </a:r>
            <a:endParaRPr lang="en-US" sz="2400" dirty="0"/>
          </a:p>
          <a:p>
            <a:pPr marL="449263" indent="-449263">
              <a:buClr>
                <a:srgbClr val="C00000"/>
              </a:buClr>
              <a:tabLst>
                <a:tab pos="811213" algn="l"/>
                <a:tab pos="1622425" algn="l"/>
                <a:tab pos="2155825" algn="l"/>
                <a:tab pos="2967038" algn="l"/>
                <a:tab pos="3675063" algn="l"/>
                <a:tab pos="4486275" algn="l"/>
                <a:tab pos="5021263" algn="l"/>
                <a:tab pos="8435975" algn="r"/>
              </a:tabLst>
            </a:pPr>
            <a:r>
              <a:rPr lang="en-US" sz="2400" b="1" dirty="0" smtClean="0"/>
              <a:t>Extension</a:t>
            </a:r>
            <a:br>
              <a:rPr lang="en-US" sz="2400" b="1" dirty="0" smtClean="0"/>
            </a:br>
            <a:r>
              <a:rPr lang="en-US" sz="2400" dirty="0" smtClean="0"/>
              <a:t>e.	3CuO	+ 	2NH</a:t>
            </a:r>
            <a:r>
              <a:rPr lang="en-US" sz="2400" baseline="-25000" dirty="0" smtClean="0"/>
              <a:t>	</a:t>
            </a:r>
            <a:r>
              <a:rPr lang="en-US" sz="2800" dirty="0">
                <a:sym typeface="Wingdings 3" panose="05040102010807070707" pitchFamily="18" charset="2"/>
              </a:rPr>
              <a:t> </a:t>
            </a:r>
            <a:r>
              <a:rPr lang="en-US" sz="2800" dirty="0" smtClean="0">
                <a:sym typeface="Wingdings 3" panose="05040102010807070707" pitchFamily="18" charset="2"/>
              </a:rPr>
              <a:t>	</a:t>
            </a:r>
            <a:r>
              <a:rPr lang="en-US" sz="2400" dirty="0" smtClean="0"/>
              <a:t>3Cu	+ 	N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+  3H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	[1]</a:t>
            </a:r>
          </a:p>
          <a:p>
            <a:pPr marL="449263" indent="-449263">
              <a:buClr>
                <a:srgbClr val="C00000"/>
              </a:buClr>
              <a:tabLst>
                <a:tab pos="811213" algn="l"/>
                <a:tab pos="1622425" algn="l"/>
                <a:tab pos="2155825" algn="l"/>
                <a:tab pos="2967038" algn="l"/>
                <a:tab pos="3675063" algn="l"/>
                <a:tab pos="4486275" algn="l"/>
                <a:tab pos="5021263" algn="l"/>
                <a:tab pos="8435975" algn="r"/>
              </a:tabLst>
            </a:pPr>
            <a:r>
              <a:rPr lang="en-US" sz="2400" dirty="0"/>
              <a:t>	</a:t>
            </a:r>
            <a:r>
              <a:rPr lang="en-US" sz="2400" dirty="0" smtClean="0"/>
              <a:t>f.	Zn	+	Cu</a:t>
            </a:r>
            <a:r>
              <a:rPr lang="en-US" sz="2400" baseline="30000" dirty="0" smtClean="0"/>
              <a:t>2+	</a:t>
            </a:r>
            <a:r>
              <a:rPr lang="en-US" sz="2800" dirty="0">
                <a:sym typeface="Wingdings 3" panose="05040102010807070707" pitchFamily="18" charset="2"/>
              </a:rPr>
              <a:t> </a:t>
            </a:r>
            <a:r>
              <a:rPr lang="en-US" sz="2800" dirty="0" smtClean="0">
                <a:sym typeface="Wingdings 3" panose="05040102010807070707" pitchFamily="18" charset="2"/>
              </a:rPr>
              <a:t>	</a:t>
            </a:r>
            <a:r>
              <a:rPr lang="en-US" sz="2400" dirty="0" smtClean="0"/>
              <a:t>Zn</a:t>
            </a:r>
            <a:r>
              <a:rPr lang="en-US" sz="2400" baseline="30000" dirty="0" smtClean="0"/>
              <a:t>2+	</a:t>
            </a:r>
            <a:r>
              <a:rPr lang="en-US" sz="2400" dirty="0" smtClean="0"/>
              <a:t>+	Cu                           [1]</a:t>
            </a:r>
            <a:endParaRPr lang="en-US" sz="300" baseline="-25000" dirty="0"/>
          </a:p>
        </p:txBody>
      </p:sp>
      <p:sp>
        <p:nvSpPr>
          <p:cNvPr id="9" name="Round Same Side Corner Rectangle 8">
            <a:hlinkClick r:id="" action="ppaction://noaction"/>
          </p:cNvPr>
          <p:cNvSpPr/>
          <p:nvPr/>
        </p:nvSpPr>
        <p:spPr>
          <a:xfrm>
            <a:off x="7067364" y="692696"/>
            <a:ext cx="600980" cy="34200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96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39</a:t>
            </a:r>
            <a:endParaRPr lang="en-GB" sz="9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ction Button: Back or Previous 1">
            <a:hlinkClick r:id="" action="ppaction://hlinkshowjump?jump=lastslideviewed" highlightClick="1"/>
          </p:cNvPr>
          <p:cNvSpPr/>
          <p:nvPr/>
        </p:nvSpPr>
        <p:spPr>
          <a:xfrm>
            <a:off x="8460432" y="1196752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8741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2 – Grade Descriptors – Grade A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7" y="1124744"/>
            <a:ext cx="842493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dirty="0" smtClean="0"/>
              <a:t>To </a:t>
            </a:r>
            <a:r>
              <a:rPr lang="en-US" dirty="0"/>
              <a:t>achieve a </a:t>
            </a:r>
            <a:r>
              <a:rPr lang="en-US" b="1" dirty="0"/>
              <a:t>Grade A</a:t>
            </a:r>
            <a:r>
              <a:rPr lang="en-US" dirty="0"/>
              <a:t>, a candidate will be able to: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recall </a:t>
            </a:r>
            <a:r>
              <a:rPr lang="en-US" dirty="0"/>
              <a:t>and communicate precise knowledge and display comprehensive understanding of </a:t>
            </a:r>
            <a:r>
              <a:rPr lang="en-US" dirty="0" smtClean="0"/>
              <a:t>scientific phenomena</a:t>
            </a:r>
            <a:r>
              <a:rPr lang="en-US" dirty="0"/>
              <a:t>, facts, laws, definitions, concepts and theories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apply </a:t>
            </a:r>
            <a:r>
              <a:rPr lang="en-US" dirty="0"/>
              <a:t>scientific concepts and theories to present reasoned explanations of familiar and </a:t>
            </a:r>
            <a:r>
              <a:rPr lang="en-US" dirty="0" smtClean="0"/>
              <a:t>unfamiliar phenomena</a:t>
            </a:r>
            <a:r>
              <a:rPr lang="en-US" dirty="0"/>
              <a:t>, to solve complex problems involving several stages, and to make reasoned predictions </a:t>
            </a:r>
            <a:r>
              <a:rPr lang="en-US" dirty="0" smtClean="0"/>
              <a:t>and hypotheses</a:t>
            </a:r>
            <a:endParaRPr lang="en-US" dirty="0"/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communicate </a:t>
            </a:r>
            <a:r>
              <a:rPr lang="en-US" dirty="0"/>
              <a:t>and present complex scientific ideas, observations and data clearly and </a:t>
            </a:r>
            <a:r>
              <a:rPr lang="en-US" dirty="0" smtClean="0"/>
              <a:t>logically, independently </a:t>
            </a:r>
            <a:r>
              <a:rPr lang="en-US" dirty="0"/>
              <a:t>using scientific terminology and conventions consistently and correctly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independently </a:t>
            </a:r>
            <a:r>
              <a:rPr lang="en-US" dirty="0"/>
              <a:t>select, process and </a:t>
            </a:r>
            <a:r>
              <a:rPr lang="en-US" dirty="0" err="1"/>
              <a:t>synthesise</a:t>
            </a:r>
            <a:r>
              <a:rPr lang="en-US" dirty="0"/>
              <a:t> information presented in a variety of ways, and use it </a:t>
            </a:r>
            <a:r>
              <a:rPr lang="en-US" dirty="0" smtClean="0"/>
              <a:t>to draw </a:t>
            </a:r>
            <a:r>
              <a:rPr lang="en-US" dirty="0"/>
              <a:t>valid conclusions and discuss the scientific, technological, social, economic and </a:t>
            </a:r>
            <a:r>
              <a:rPr lang="en-US" dirty="0" smtClean="0"/>
              <a:t>environmental implications</a:t>
            </a:r>
            <a:endParaRPr lang="en-US" dirty="0"/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devise </a:t>
            </a:r>
            <a:r>
              <a:rPr lang="en-US" dirty="0"/>
              <a:t>strategies to solve problems in complex situations which may involve many variables or </a:t>
            </a:r>
            <a:r>
              <a:rPr lang="en-US" dirty="0" smtClean="0"/>
              <a:t>complex manipulation </a:t>
            </a:r>
            <a:r>
              <a:rPr lang="en-US" dirty="0"/>
              <a:t>of data or ideas through multiple steps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analyse </a:t>
            </a:r>
            <a:r>
              <a:rPr lang="en-US" dirty="0"/>
              <a:t>data to identify any patterns or trends, taking account of limitations in the quality of the data </a:t>
            </a:r>
            <a:r>
              <a:rPr lang="en-US" dirty="0" smtClean="0"/>
              <a:t>and justifying </a:t>
            </a:r>
            <a:r>
              <a:rPr lang="en-US" dirty="0"/>
              <a:t>the conclusions reached select, describe, justify and evaluate techniques for a large range </a:t>
            </a:r>
            <a:r>
              <a:rPr lang="en-US" dirty="0" smtClean="0"/>
              <a:t>of scientific </a:t>
            </a:r>
            <a:r>
              <a:rPr lang="en-US" dirty="0"/>
              <a:t>operations and laboratory procedures.</a:t>
            </a:r>
          </a:p>
        </p:txBody>
      </p:sp>
    </p:spTree>
    <p:extLst>
      <p:ext uri="{BB962C8B-B14F-4D97-AF65-F5344CB8AC3E}">
        <p14:creationId xmlns:p14="http://schemas.microsoft.com/office/powerpoint/2010/main" val="13219324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2 – Grade Descriptors – Grade C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7" y="1124744"/>
            <a:ext cx="8424935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000" dirty="0"/>
              <a:t>To achieve a </a:t>
            </a:r>
            <a:r>
              <a:rPr lang="en-US" sz="2000" b="1" dirty="0"/>
              <a:t>Grade C</a:t>
            </a:r>
            <a:r>
              <a:rPr lang="en-US" sz="2000" dirty="0"/>
              <a:t>, a candidate will be able to: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recall and communicate secure knowledge and understanding of scientific phenomena, facts, </a:t>
            </a:r>
            <a:r>
              <a:rPr lang="en-US" sz="2000" dirty="0" smtClean="0"/>
              <a:t>laws, definitions</a:t>
            </a:r>
            <a:r>
              <a:rPr lang="en-US" sz="2000" dirty="0"/>
              <a:t>, concepts and theories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apply </a:t>
            </a:r>
            <a:r>
              <a:rPr lang="en-US" sz="2000" dirty="0"/>
              <a:t>scientific concepts and theories to present simple explanations of familiar and some </a:t>
            </a:r>
            <a:r>
              <a:rPr lang="en-US" sz="2000" dirty="0" smtClean="0"/>
              <a:t>unfamiliar phenomena</a:t>
            </a:r>
            <a:r>
              <a:rPr lang="en-US" sz="2000" dirty="0"/>
              <a:t>, to solve straightforward problems involving several stages, and to make </a:t>
            </a:r>
            <a:r>
              <a:rPr lang="en-US" sz="2000" dirty="0" smtClean="0"/>
              <a:t>detailed predictions </a:t>
            </a:r>
            <a:r>
              <a:rPr lang="en-US" sz="2000" dirty="0"/>
              <a:t>and simple hypotheses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communicate </a:t>
            </a:r>
            <a:r>
              <a:rPr lang="en-US" sz="2000" dirty="0"/>
              <a:t>and present scientific ideas, observations and data using a wide range of </a:t>
            </a:r>
            <a:r>
              <a:rPr lang="en-US" sz="2000" dirty="0" smtClean="0"/>
              <a:t>scientific terminology </a:t>
            </a:r>
            <a:r>
              <a:rPr lang="en-US" sz="2000" dirty="0"/>
              <a:t>and conventions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select </a:t>
            </a:r>
            <a:r>
              <a:rPr lang="en-US" sz="2000" dirty="0"/>
              <a:t>and process information from a given source, and use it to draw simple conclusions and state </a:t>
            </a:r>
            <a:r>
              <a:rPr lang="en-US" sz="2000" dirty="0" smtClean="0"/>
              <a:t>the scientific</a:t>
            </a:r>
            <a:r>
              <a:rPr lang="en-US" sz="2000" dirty="0"/>
              <a:t>, technological, social, economic or environmental implications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solve </a:t>
            </a:r>
            <a:r>
              <a:rPr lang="en-US" sz="2000" dirty="0"/>
              <a:t>problems involving more than one step, but with a limited range of variables or using familiar methods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analyse </a:t>
            </a:r>
            <a:r>
              <a:rPr lang="en-US" sz="2000" dirty="0"/>
              <a:t>data to identify a pattern or trend, and select appropriate data to justify a conclusion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select</a:t>
            </a:r>
            <a:r>
              <a:rPr lang="en-US" sz="2000" dirty="0"/>
              <a:t>, describe and evaluate techniques for a range of scientific operations and laboratory procedures.</a:t>
            </a:r>
          </a:p>
        </p:txBody>
      </p:sp>
    </p:spTree>
    <p:extLst>
      <p:ext uri="{BB962C8B-B14F-4D97-AF65-F5344CB8AC3E}">
        <p14:creationId xmlns:p14="http://schemas.microsoft.com/office/powerpoint/2010/main" val="36944622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dirty="0" smtClean="0"/>
              <a:t>2 – Grade Descriptors – Grade F</a:t>
            </a:r>
            <a:endParaRPr lang="en-GB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323527" y="1124744"/>
            <a:ext cx="8424935" cy="5455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050" dirty="0"/>
              <a:t>To achieve a </a:t>
            </a:r>
            <a:r>
              <a:rPr lang="en-US" sz="2050" b="1" dirty="0"/>
              <a:t>Grade F</a:t>
            </a:r>
            <a:r>
              <a:rPr lang="en-US" sz="2050" dirty="0"/>
              <a:t>, a candidate will be able to: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/>
              <a:t>recall and communicate limited knowledge and understanding of scientific phenomena, facts, </a:t>
            </a:r>
            <a:r>
              <a:rPr lang="en-US" sz="2050" dirty="0" smtClean="0"/>
              <a:t>laws, definitions</a:t>
            </a:r>
            <a:r>
              <a:rPr lang="en-US" sz="2050" dirty="0"/>
              <a:t>, concepts and theories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 smtClean="0"/>
              <a:t>apply </a:t>
            </a:r>
            <a:r>
              <a:rPr lang="en-US" sz="2050" dirty="0"/>
              <a:t>a limited range of scientific facts and concepts to give basic explanations of familiar </a:t>
            </a:r>
            <a:r>
              <a:rPr lang="en-US" sz="2050" dirty="0" smtClean="0"/>
              <a:t>phenomena, to </a:t>
            </a:r>
            <a:r>
              <a:rPr lang="en-US" sz="2050" dirty="0"/>
              <a:t>solve straightforward problems and make simple predictions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 smtClean="0"/>
              <a:t>communicate </a:t>
            </a:r>
            <a:r>
              <a:rPr lang="en-US" sz="2050" dirty="0"/>
              <a:t>and present simple scientific ideas, observations and data using a limited range </a:t>
            </a:r>
            <a:r>
              <a:rPr lang="en-US" sz="2050" dirty="0" smtClean="0"/>
              <a:t>of scientific </a:t>
            </a:r>
            <a:r>
              <a:rPr lang="en-US" sz="2050" dirty="0"/>
              <a:t>terminology and conventions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 smtClean="0"/>
              <a:t>select </a:t>
            </a:r>
            <a:r>
              <a:rPr lang="en-US" sz="2050" dirty="0"/>
              <a:t>a single piece of information from a given source, and use it to support a given </a:t>
            </a:r>
            <a:r>
              <a:rPr lang="en-US" sz="2050" dirty="0" smtClean="0"/>
              <a:t>conclusion, and </a:t>
            </a:r>
            <a:r>
              <a:rPr lang="en-US" sz="2050" dirty="0"/>
              <a:t>to make links between scientific information and its scientific, technological, social, economic </a:t>
            </a:r>
            <a:r>
              <a:rPr lang="en-US" sz="2050" dirty="0" smtClean="0"/>
              <a:t>or environmental </a:t>
            </a:r>
            <a:r>
              <a:rPr lang="en-US" sz="2050" dirty="0"/>
              <a:t>implications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 smtClean="0"/>
              <a:t>solve </a:t>
            </a:r>
            <a:r>
              <a:rPr lang="en-US" sz="2050" dirty="0"/>
              <a:t>problems involving more than one step if structured help is given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 smtClean="0"/>
              <a:t>analyse </a:t>
            </a:r>
            <a:r>
              <a:rPr lang="en-US" sz="2050" dirty="0"/>
              <a:t>data to identify a pattern or trend</a:t>
            </a:r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050" dirty="0" smtClean="0"/>
              <a:t>select</a:t>
            </a:r>
            <a:r>
              <a:rPr lang="en-US" sz="2050" dirty="0"/>
              <a:t>, describe and evaluate techniques for a limited range of scientific operations and </a:t>
            </a:r>
            <a:r>
              <a:rPr lang="en-US" sz="2050" dirty="0" smtClean="0"/>
              <a:t>laboratory procedures</a:t>
            </a:r>
            <a:r>
              <a:rPr lang="en-US" sz="205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00698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 smtClean="0"/>
              <a:t>3 - Assessment Objectives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000" b="1" dirty="0"/>
              <a:t>AO1: Knowledge with understanding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Candidates should be able to demonstrate knowledge and understanding of:</a:t>
            </a:r>
          </a:p>
          <a:p>
            <a:pPr marL="811213" indent="-371475">
              <a:buClr>
                <a:srgbClr val="0070C0"/>
              </a:buClr>
              <a:buFont typeface="+mj-lt"/>
              <a:buAutoNum type="arabicPeriod"/>
            </a:pPr>
            <a:r>
              <a:rPr lang="en-US" sz="2000" dirty="0" smtClean="0"/>
              <a:t>scientific </a:t>
            </a:r>
            <a:r>
              <a:rPr lang="en-US" sz="2000" dirty="0"/>
              <a:t>phenomena, facts, laws, definitions, concepts and theories</a:t>
            </a:r>
          </a:p>
          <a:p>
            <a:pPr marL="811213" indent="-371475">
              <a:buClr>
                <a:srgbClr val="0070C0"/>
              </a:buClr>
              <a:buFont typeface="+mj-lt"/>
              <a:buAutoNum type="arabicPeriod"/>
            </a:pPr>
            <a:r>
              <a:rPr lang="en-US" sz="2000" dirty="0" smtClean="0"/>
              <a:t>scientific </a:t>
            </a:r>
            <a:r>
              <a:rPr lang="en-US" sz="2000" dirty="0"/>
              <a:t>vocabulary, terminology and conventions (including symbols, quantities and units)</a:t>
            </a:r>
          </a:p>
          <a:p>
            <a:pPr marL="811213" indent="-371475">
              <a:buClr>
                <a:srgbClr val="0070C0"/>
              </a:buClr>
              <a:buFont typeface="+mj-lt"/>
              <a:buAutoNum type="arabicPeriod"/>
            </a:pPr>
            <a:r>
              <a:rPr lang="en-US" sz="2000" dirty="0" smtClean="0"/>
              <a:t>scientific </a:t>
            </a:r>
            <a:r>
              <a:rPr lang="en-US" sz="2000" dirty="0"/>
              <a:t>instruments and apparatus, including techniques of operation and aspects of safety</a:t>
            </a:r>
          </a:p>
          <a:p>
            <a:pPr marL="811213" indent="-371475">
              <a:buClr>
                <a:srgbClr val="0070C0"/>
              </a:buClr>
              <a:buFont typeface="+mj-lt"/>
              <a:buAutoNum type="arabicPeriod"/>
            </a:pPr>
            <a:r>
              <a:rPr lang="en-US" sz="2000" dirty="0" smtClean="0"/>
              <a:t>scientific </a:t>
            </a:r>
            <a:r>
              <a:rPr lang="en-US" sz="2000" dirty="0"/>
              <a:t>and technological applications with their social, economic and environmental implications.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Syllabus content defines the factual material that candidates may be required to recall and </a:t>
            </a:r>
            <a:r>
              <a:rPr lang="en-US" sz="2000" dirty="0" smtClean="0"/>
              <a:t>explain. Candidates </a:t>
            </a:r>
            <a:r>
              <a:rPr lang="en-US" sz="2000" dirty="0"/>
              <a:t>will also be asked questions which require them to apply this material to unfamiliar contexts </a:t>
            </a:r>
            <a:r>
              <a:rPr lang="en-US" sz="2000" dirty="0" smtClean="0"/>
              <a:t>and to </a:t>
            </a:r>
            <a:r>
              <a:rPr lang="en-US" sz="2000" dirty="0"/>
              <a:t>apply knowledge from one area of the syllabus to another.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Questions testing this objective will often begin with one of the following words: define, state, </a:t>
            </a:r>
            <a:r>
              <a:rPr lang="en-US" sz="2000" dirty="0" smtClean="0"/>
              <a:t>describe, explain </a:t>
            </a:r>
            <a:r>
              <a:rPr lang="en-US" sz="2000" dirty="0"/>
              <a:t>(using your knowledge and understanding) or outline (see the Glossary of terms used in </a:t>
            </a:r>
            <a:r>
              <a:rPr lang="en-US" sz="2000" dirty="0" smtClean="0"/>
              <a:t>science papers).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61434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7560840" cy="625434"/>
          </a:xfrm>
        </p:spPr>
        <p:txBody>
          <a:bodyPr>
            <a:noAutofit/>
          </a:bodyPr>
          <a:lstStyle/>
          <a:p>
            <a:r>
              <a:rPr lang="en-GB" sz="4000" dirty="0"/>
              <a:t>3 - Assessment </a:t>
            </a:r>
            <a:r>
              <a:rPr lang="en-GB" sz="4000" dirty="0" smtClean="0"/>
              <a:t>Objectives</a:t>
            </a:r>
            <a:endParaRPr lang="en-GB" sz="4000" b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179512" y="1124744"/>
            <a:ext cx="87129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1560" b="1" dirty="0" smtClean="0"/>
              <a:t>AO2</a:t>
            </a:r>
            <a:r>
              <a:rPr lang="en-US" sz="1560" b="1" dirty="0"/>
              <a:t>: Handling information and problem solving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60" dirty="0"/>
              <a:t>Candidates should be able, in words or using other written forms of presentation (i.e. symbolic, </a:t>
            </a:r>
            <a:r>
              <a:rPr lang="en-US" sz="1560" dirty="0" smtClean="0"/>
              <a:t>graphical and </a:t>
            </a:r>
            <a:r>
              <a:rPr lang="en-US" sz="1560" dirty="0"/>
              <a:t>numerical), to: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locate</a:t>
            </a:r>
            <a:r>
              <a:rPr lang="en-US" sz="1560" dirty="0"/>
              <a:t>, select, organise and present information from a variety of sources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translate </a:t>
            </a:r>
            <a:r>
              <a:rPr lang="en-US" sz="1560" dirty="0"/>
              <a:t>information from one form to another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manipulate </a:t>
            </a:r>
            <a:r>
              <a:rPr lang="en-US" sz="1560" dirty="0"/>
              <a:t>numerical and other data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use </a:t>
            </a:r>
            <a:r>
              <a:rPr lang="en-US" sz="1560" dirty="0"/>
              <a:t>information to identify patterns, report trends and draw inferences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present </a:t>
            </a:r>
            <a:r>
              <a:rPr lang="en-US" sz="1560" dirty="0"/>
              <a:t>reasoned explanations for phenomena, patterns and relationships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make </a:t>
            </a:r>
            <a:r>
              <a:rPr lang="en-US" sz="1560" dirty="0"/>
              <a:t>predictions and hypotheses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 smtClean="0"/>
              <a:t>solve </a:t>
            </a:r>
            <a:r>
              <a:rPr lang="en-US" sz="1560" dirty="0"/>
              <a:t>problems, including some of a quantitative nature.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60" dirty="0"/>
              <a:t>Questions testing these skills may be based on information that is unfamiliar to candidates, requiring </a:t>
            </a:r>
            <a:r>
              <a:rPr lang="en-US" sz="1560" dirty="0" smtClean="0"/>
              <a:t>them to </a:t>
            </a:r>
            <a:r>
              <a:rPr lang="en-US" sz="1560" dirty="0"/>
              <a:t>apply the principles and concepts from the syllabus to a new situation, in a logical, deductive way.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60" dirty="0"/>
              <a:t>Questions testing these skills will often begin with one of the following words: predict, suggest, calculate </a:t>
            </a:r>
            <a:r>
              <a:rPr lang="en-US" sz="1560" dirty="0" smtClean="0"/>
              <a:t>or determine </a:t>
            </a:r>
            <a:r>
              <a:rPr lang="en-US" sz="1560" dirty="0"/>
              <a:t>(see the Glossary of terms used in science papers</a:t>
            </a:r>
            <a:r>
              <a:rPr lang="en-US" sz="1560" dirty="0" smtClean="0"/>
              <a:t>).</a:t>
            </a:r>
          </a:p>
          <a:p>
            <a:pPr>
              <a:buClr>
                <a:srgbClr val="0070C0"/>
              </a:buClr>
            </a:pPr>
            <a:r>
              <a:rPr lang="en-US" sz="1560" b="1" dirty="0"/>
              <a:t>AO3: Experimental skills and investigations</a:t>
            </a:r>
          </a:p>
          <a:p>
            <a:pPr marL="361950" indent="-361950">
              <a:buClr>
                <a:srgbClr val="0070C0"/>
              </a:buClr>
              <a:buFont typeface="Wingdings 3" panose="05040102010807070707" pitchFamily="18" charset="2"/>
              <a:buChar char=""/>
            </a:pPr>
            <a:r>
              <a:rPr lang="en-US" sz="1560" dirty="0"/>
              <a:t>Candidates should be able to: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/>
              <a:t>demonstrate knowledge of how to safely use techniques, apparatus and materials (including following a sequence of instructions where appropriate)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/>
              <a:t>plan experiments and investigations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/>
              <a:t>make and record observations, measurements and estimates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/>
              <a:t>interpret and evaluate experimental observations and data</a:t>
            </a:r>
          </a:p>
          <a:p>
            <a:pPr marL="620713" indent="-258763">
              <a:buClr>
                <a:srgbClr val="0070C0"/>
              </a:buClr>
              <a:buFont typeface="+mj-lt"/>
              <a:buAutoNum type="arabicPeriod"/>
            </a:pPr>
            <a:r>
              <a:rPr lang="en-US" sz="1560" dirty="0"/>
              <a:t>evaluate methods and suggest possible improvements</a:t>
            </a:r>
            <a:r>
              <a:rPr lang="en-US" sz="1560" dirty="0" smtClean="0"/>
              <a:t>.</a:t>
            </a:r>
            <a:endParaRPr lang="en-US" sz="1560" dirty="0"/>
          </a:p>
        </p:txBody>
      </p:sp>
    </p:spTree>
    <p:extLst>
      <p:ext uri="{BB962C8B-B14F-4D97-AF65-F5344CB8AC3E}">
        <p14:creationId xmlns:p14="http://schemas.microsoft.com/office/powerpoint/2010/main" val="906539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Unit 07 - Redox Reactions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hemistry">
      <a:dk1>
        <a:sysClr val="windowText" lastClr="000000"/>
      </a:dk1>
      <a:lt1>
        <a:sysClr val="window" lastClr="FFFFFF"/>
      </a:lt1>
      <a:dk2>
        <a:srgbClr val="00B050"/>
      </a:dk2>
      <a:lt2>
        <a:srgbClr val="EEECE1"/>
      </a:lt2>
      <a:accent1>
        <a:srgbClr val="92D050"/>
      </a:accent1>
      <a:accent2>
        <a:srgbClr val="C0504D"/>
      </a:accent2>
      <a:accent3>
        <a:srgbClr val="9BBB59"/>
      </a:accent3>
      <a:accent4>
        <a:srgbClr val="8064A2"/>
      </a:accent4>
      <a:accent5>
        <a:srgbClr val="92D050"/>
      </a:accent5>
      <a:accent6>
        <a:srgbClr val="F79646"/>
      </a:accent6>
      <a:hlink>
        <a:srgbClr val="0D0476"/>
      </a:hlink>
      <a:folHlink>
        <a:srgbClr val="FF000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DD945F-B7B0-4691-A0D0-E2EAD6DA23B3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47383</TotalTime>
  <Words>3738</Words>
  <Application>Microsoft Office PowerPoint</Application>
  <PresentationFormat>On-screen Show (4:3)</PresentationFormat>
  <Paragraphs>681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Arial</vt:lpstr>
      <vt:lpstr>Calibri</vt:lpstr>
      <vt:lpstr>FrutigerLTStd-Light</vt:lpstr>
      <vt:lpstr>Lucida Sans Unicode</vt:lpstr>
      <vt:lpstr>MathematicalPi-One</vt:lpstr>
      <vt:lpstr>NewAsterLTStd</vt:lpstr>
      <vt:lpstr>Verdana</vt:lpstr>
      <vt:lpstr>Wingdings</vt:lpstr>
      <vt:lpstr>Wingdings 2</vt:lpstr>
      <vt:lpstr>Wingdings 3</vt:lpstr>
      <vt:lpstr>Enderoth</vt:lpstr>
      <vt:lpstr>PowerPoint Presentation</vt:lpstr>
      <vt:lpstr>1 – Assessment Objectives</vt:lpstr>
      <vt:lpstr>1 – Assessment Structure</vt:lpstr>
      <vt:lpstr>1 – Assessment Structure</vt:lpstr>
      <vt:lpstr>2 – Grade Descriptors – Grade A</vt:lpstr>
      <vt:lpstr>2 – Grade Descriptors – Grade C</vt:lpstr>
      <vt:lpstr>2 – Grade Descriptors – Grade F</vt:lpstr>
      <vt:lpstr>3 - Assessment Objectives</vt:lpstr>
      <vt:lpstr>3 - Assessment Objectives</vt:lpstr>
      <vt:lpstr>3 - Assessment Objectives</vt:lpstr>
      <vt:lpstr>7.1 – Oxidation and Reduction</vt:lpstr>
      <vt:lpstr>7.1 – Oxidation and Reduction</vt:lpstr>
      <vt:lpstr>7.1 – Oxidation and Reduction</vt:lpstr>
      <vt:lpstr>7.1 – Oxidation and Reduction</vt:lpstr>
      <vt:lpstr>7.1 – Oxidation and Reduction</vt:lpstr>
      <vt:lpstr>7.1 – Oxidation and Reduction</vt:lpstr>
      <vt:lpstr>7.2 – Redox and Electron Transfer</vt:lpstr>
      <vt:lpstr>7.2 – Redox and Electron Transfer</vt:lpstr>
      <vt:lpstr>7.2 – Redox and Electron Transfer</vt:lpstr>
      <vt:lpstr>7.2 – Redox and Electron Transfer</vt:lpstr>
      <vt:lpstr>7.2 – Redox and Electron Transfer</vt:lpstr>
      <vt:lpstr>7.3 – Redox and Changes in Oxidation State</vt:lpstr>
      <vt:lpstr>7.3 – Redox and Changes in Oxidation State</vt:lpstr>
      <vt:lpstr>7.3 – Redox and Changes in Oxidation State</vt:lpstr>
      <vt:lpstr>7.3 – Redox and Changes in Oxidation State</vt:lpstr>
      <vt:lpstr>7.3 – Redox and Changes in Oxidation State</vt:lpstr>
      <vt:lpstr>7.4 - Oxidising and Reducing Agents</vt:lpstr>
      <vt:lpstr>7.4 - Oxidising and Reducing Agents</vt:lpstr>
      <vt:lpstr>7.4 - Oxidising and Reducing Agents</vt:lpstr>
      <vt:lpstr>7.4 - Oxidising and Reducing Agents</vt:lpstr>
      <vt:lpstr>7.4 - Oxidising and Reducing Agents</vt:lpstr>
      <vt:lpstr>7.4 - Oxidising and Reducing Agents</vt:lpstr>
      <vt:lpstr>7 – Revision Checklist - Core</vt:lpstr>
      <vt:lpstr>7 – Revision Checklist - Extended</vt:lpstr>
      <vt:lpstr>7 – Revision Questions – Core Curriculum</vt:lpstr>
      <vt:lpstr>7 – Revision Questions – Extended Curriculum</vt:lpstr>
      <vt:lpstr>7 – Revision Questions – Extended Curriculum</vt:lpstr>
      <vt:lpstr>7 – Revision Questions – Extended Curriculum</vt:lpstr>
      <vt:lpstr>7 – Revision Questions – Extended Curriculum</vt:lpstr>
      <vt:lpstr>7 – Revision Questions – Extended Curriculum</vt:lpstr>
      <vt:lpstr>7.1 – Workbook Questions</vt:lpstr>
      <vt:lpstr>7.1 – Workbook Questions</vt:lpstr>
      <vt:lpstr>7.2 – Workbook Questions</vt:lpstr>
      <vt:lpstr>7.2 – Workbook Questions</vt:lpstr>
      <vt:lpstr>7.3 – Workbook Questions</vt:lpstr>
      <vt:lpstr>7.3 – Workbook Questions</vt:lpstr>
      <vt:lpstr>7.4 – Workbook Questions</vt:lpstr>
      <vt:lpstr>7.4 – Workbook Questions</vt:lpstr>
      <vt:lpstr>7.4 – Workbook Questions</vt:lpstr>
    </vt:vector>
  </TitlesOfParts>
  <Manager>Enderoth</Manager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07 - Redox Reactions</dc:title>
  <dc:subject>Travel and Tourism</dc:subject>
  <dc:creator>Enderoth</dc:creator>
  <cp:keywords>Unit 07 - Redox Reactions</cp:keywords>
  <cp:lastModifiedBy>Stephen Rafferty</cp:lastModifiedBy>
  <cp:revision>1678</cp:revision>
  <cp:lastPrinted>2014-01-22T18:25:48Z</cp:lastPrinted>
  <dcterms:created xsi:type="dcterms:W3CDTF">2008-03-12T11:01:44Z</dcterms:created>
  <dcterms:modified xsi:type="dcterms:W3CDTF">2018-08-01T14:57:30Z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